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32128377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6" name="Shape 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Norman and Bobrow talk about the performance resource function, which shows how a resource can produce utility as a function of the amount of of resource dedicated to it.  Depending on how much resource is dedicated to different tasks, different amounts of total (accumulated) utility are produced; this is represented, for one type of problem, namely those that are called “dual task problems”, as something called the </a:t>
            </a:r>
            <a:r>
              <a:rPr lang="en-US" sz="1800" b="0" i="1" u="none" strike="noStrike" cap="none" baseline="0"/>
              <a:t>performance operating characteristic</a:t>
            </a:r>
            <a:r>
              <a:rPr lang="en-US" sz="1800" b="0" i="0" u="none" strike="noStrike" cap="none" baseline="0"/>
              <a:t>.  This suggests that workload is characterized by the relationship between capacity/expertise and task portfolio.</a:t>
            </a:r>
          </a:p>
        </p:txBody>
      </p:sp>
      <p:sp>
        <p:nvSpPr>
          <p:cNvPr id="189" name="Shape 1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Constraints</a:t>
            </a:r>
          </a:p>
          <a:p>
            <a:pPr>
              <a:buNone/>
            </a:pPr>
            <a:r>
              <a:rPr lang="en-US" sz="1800" b="0" i="0" u="none" strike="noStrike" cap="none" baseline="0"/>
              <a:t>Portfolio: number of tasks, tempo of tasks</a:t>
            </a:r>
          </a:p>
          <a:p>
            <a:pPr>
              <a:buNone/>
            </a:pPr>
            <a:r>
              <a:rPr lang="en-US" sz="1800" b="0" i="0" u="none" strike="noStrike" cap="none" baseline="0"/>
              <a:t>Environment</a:t>
            </a:r>
          </a:p>
          <a:p>
            <a:pPr>
              <a:buNone/>
            </a:pPr>
            <a:r>
              <a:rPr lang="en-US" sz="1800" b="0" i="0" u="none" strike="noStrike" cap="none" baseline="0"/>
              <a:t>Metaphor: queuing theory</a:t>
            </a:r>
          </a:p>
        </p:txBody>
      </p:sp>
      <p:sp>
        <p:nvSpPr>
          <p:cNvPr id="212" name="Shape 2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Constraints</a:t>
            </a:r>
          </a:p>
          <a:p>
            <a:pPr>
              <a:buNone/>
            </a:pPr>
            <a:r>
              <a:rPr lang="en-US" sz="1800" b="0" i="0" u="none" strike="noStrike" cap="none" baseline="0"/>
              <a:t>Portfolio: number of tasks, tempo of tasks</a:t>
            </a:r>
          </a:p>
          <a:p>
            <a:pPr>
              <a:buNone/>
            </a:pPr>
            <a:r>
              <a:rPr lang="en-US" sz="1800" b="0" i="0" u="none" strike="noStrike" cap="none" baseline="0"/>
              <a:t>Environment</a:t>
            </a:r>
          </a:p>
          <a:p>
            <a:pPr>
              <a:buNone/>
            </a:pPr>
            <a:r>
              <a:rPr lang="en-US" sz="1800" b="0" i="0" u="none" strike="noStrike" cap="none" baseline="0"/>
              <a:t>Metaphor: queuing theory</a:t>
            </a:r>
          </a:p>
        </p:txBody>
      </p:sp>
      <p:sp>
        <p:nvSpPr>
          <p:cNvPr id="232" name="Shape 2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40" name="Shape 2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1" i="0" u="none" strike="noStrike" cap="none" baseline="0">
                <a:solidFill>
                  <a:schemeClr val="dk1"/>
                </a:solidFill>
                <a:latin typeface="Calibri"/>
                <a:ea typeface="Calibri"/>
                <a:cs typeface="Calibri"/>
                <a:sym typeface="Calibri"/>
              </a:rPr>
              <a:t>Multiple Resources and Mental Workload Christopher D. Wickens, </a:t>
            </a:r>
            <a:r>
              <a:rPr lang="en-US" sz="1200" b="0" i="0" u="none" strike="noStrike" cap="none" baseline="0">
                <a:solidFill>
                  <a:schemeClr val="dk1"/>
                </a:solidFill>
                <a:latin typeface="Calibri"/>
                <a:ea typeface="Calibri"/>
                <a:cs typeface="Calibri"/>
                <a:sym typeface="Calibri"/>
              </a:rPr>
              <a:t>University of Illinois, Champaign, Illinois </a:t>
            </a:r>
          </a:p>
          <a:p>
            <a:pPr>
              <a:buNone/>
            </a:pPr>
            <a:r>
              <a:rPr lang="en-US" sz="1800" b="0" i="0" u="none" strike="noStrike" cap="none" baseline="0"/>
              <a:t>http://www.interruptions.net/literature/Wickens-HF08.pdf</a:t>
            </a:r>
          </a:p>
          <a:p>
            <a:endParaRPr lang="en-US" sz="1800" b="0" i="0" u="none" strike="noStrike" cap="none" baseline="0"/>
          </a:p>
          <a:p>
            <a:pPr>
              <a:buNone/>
            </a:pPr>
            <a:r>
              <a:rPr lang="en-US" sz="1800" b="0" i="0" u="none" strike="noStrike" cap="none" baseline="0"/>
              <a:t>Take-home point: things can be done in parallel insofar as (a) they don’t cause overloading of the different perceptual channels (add haptic to the channels), (b) they are at different stages of information processing (e.g., no two tasks require cognition at the same time), and (b) don’t require the same output channel.</a:t>
            </a:r>
          </a:p>
        </p:txBody>
      </p:sp>
      <p:sp>
        <p:nvSpPr>
          <p:cNvPr id="255" name="Shape 25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Arial"/>
              <a:buNone/>
            </a:pPr>
            <a:r>
              <a:rPr lang="en-US" sz="1800" b="0" i="0" u="none" strike="noStrike" cap="none" baseline="0"/>
              <a:t>Pashler shows that, at the millisecond-level, tasks interfere with each other if they require decisions to be made (</a:t>
            </a:r>
            <a:r>
              <a:rPr lang="en-US" sz="1200" b="0" i="0" u="none" strike="noStrike" cap="none" baseline="0">
                <a:solidFill>
                  <a:schemeClr val="dk1"/>
                </a:solidFill>
                <a:latin typeface="Calibri"/>
                <a:ea typeface="Calibri"/>
                <a:cs typeface="Calibri"/>
                <a:sym typeface="Calibri"/>
              </a:rPr>
              <a:t>Pashler, H. E. (1998). </a:t>
            </a:r>
            <a:r>
              <a:rPr lang="en-US" sz="1200" b="0" i="0" u="sng" strike="noStrike" cap="none" baseline="0">
                <a:solidFill>
                  <a:schemeClr val="dk1"/>
                </a:solidFill>
                <a:latin typeface="Calibri"/>
                <a:ea typeface="Calibri"/>
                <a:cs typeface="Calibri"/>
                <a:sym typeface="Calibri"/>
              </a:rPr>
              <a:t>The Psychology of Attention</a:t>
            </a:r>
            <a:r>
              <a:rPr lang="en-US" sz="1200" b="0" i="0" u="none" strike="noStrike" cap="none" baseline="0">
                <a:solidFill>
                  <a:schemeClr val="dk1"/>
                </a:solidFill>
                <a:latin typeface="Calibri"/>
                <a:ea typeface="Calibri"/>
                <a:cs typeface="Calibri"/>
                <a:sym typeface="Calibri"/>
              </a:rPr>
              <a:t>. Cambridge, Massachusetts, The MIT Press</a:t>
            </a:r>
            <a:r>
              <a:rPr lang="en-US" sz="1800" b="0" i="0" u="none" strike="noStrike" cap="none" baseline="0"/>
              <a:t>).   In terms of Wickens’s model, this means that if two tasks both need a decision to be made at the same time, it can’t be done so the human must resort to some method for managing the conflict.  This increases workload.</a:t>
            </a:r>
          </a:p>
        </p:txBody>
      </p:sp>
      <p:sp>
        <p:nvSpPr>
          <p:cNvPr id="271" name="Shape 2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Arial"/>
              <a:buNone/>
            </a:pPr>
            <a:r>
              <a:rPr lang="en-US" sz="1800" b="0" i="0" u="none" strike="noStrike" cap="none" baseline="0"/>
              <a:t>Mike’s model of memory and attention. </a:t>
            </a:r>
            <a:r>
              <a:rPr lang="en-US" sz="1200" b="1" i="0" u="none" strike="noStrike" cap="none" baseline="0">
                <a:solidFill>
                  <a:schemeClr val="dk1"/>
                </a:solidFill>
                <a:latin typeface="Calibri"/>
                <a:ea typeface="Calibri"/>
                <a:cs typeface="Calibri"/>
                <a:sym typeface="Calibri"/>
              </a:rPr>
              <a:t>Multi-tasking and Multi-Robot Management</a:t>
            </a:r>
          </a:p>
          <a:p>
            <a:pPr>
              <a:buNone/>
            </a:pPr>
            <a:r>
              <a:rPr lang="en-US" sz="1800" b="0" i="0" u="none" strike="noStrike" cap="none" baseline="0"/>
              <a:t>The central executive is a problem because it assumes some ability to know when and how to “load” new facts and new mental models.  This was postulated by Baddeley, but is considered a weak part of these theories (often referred to as the homonculus).</a:t>
            </a:r>
          </a:p>
        </p:txBody>
      </p:sp>
      <p:sp>
        <p:nvSpPr>
          <p:cNvPr id="278" name="Shape 2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85" name="Shape 2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Group resources: distributed control, distributed memory</a:t>
            </a:r>
          </a:p>
          <a:p>
            <a:pPr>
              <a:buNone/>
            </a:pPr>
            <a:r>
              <a:rPr lang="en-US" sz="1800" b="0" i="0" u="none" strike="noStrike" cap="none" baseline="0"/>
              <a:t>Individual requirements: transactive memory, mental models</a:t>
            </a:r>
          </a:p>
          <a:p>
            <a:pPr>
              <a:buNone/>
            </a:pPr>
            <a:r>
              <a:rPr lang="en-US" sz="1800" b="0" i="0" u="none" strike="noStrike" cap="none" baseline="0"/>
              <a:t>Facilitation: team communication, organization, network</a:t>
            </a:r>
          </a:p>
          <a:p>
            <a:pPr>
              <a:buNone/>
            </a:pPr>
            <a:r>
              <a:rPr lang="en-US" sz="1800" b="0" i="0" u="none" strike="noStrike" cap="none" baseline="0"/>
              <a:t>http://www.wjh.harvard.edu/~wegner/pdfs/Wegner%20Transactive%20Memory.pdf</a:t>
            </a:r>
          </a:p>
        </p:txBody>
      </p:sp>
      <p:sp>
        <p:nvSpPr>
          <p:cNvPr id="332" name="Shape 3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93" name="Shape 3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29" name="Shape 4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38" name="Shape 4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45" name="Shape 4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Recall that workload is a (task portfolio, agent) pair.  Our set of task workload metrics is based on particular model of the agent.  Therefore, our workload metrics assume that agent expertise is fixed, that is, it is encoded in the model.  Thus, we are measuring the effects of task portfolio on the workload time history. If we try different models, we can get a feel for how agent expertise comes into play.  This is a useful way to think because it helps us articulate the limitations of our model.</a:t>
            </a:r>
          </a:p>
        </p:txBody>
      </p:sp>
      <p:sp>
        <p:nvSpPr>
          <p:cNvPr id="446" name="Shape 4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S &amp;=&amp; S^{\rm perc} \cup S^{\rm cog} \cup S^{\rm resp} \\</a:t>
            </a:r>
          </a:p>
          <a:p>
            <a:pPr>
              <a:buNone/>
            </a:pPr>
            <a:r>
              <a:rPr lang="en-US" sz="1200" b="0" i="0" u="none" strike="noStrike" cap="none" baseline="0">
                <a:solidFill>
                  <a:schemeClr val="dk1"/>
                </a:solidFill>
                <a:latin typeface="Calibri"/>
                <a:ea typeface="Calibri"/>
                <a:cs typeface="Calibri"/>
                <a:sym typeface="Calibri"/>
              </a:rPr>
              <a:t>\emptyset &amp;=&amp; S^{\rm perc} \cap (S^{\rm cog}  \cup S^{\rm resp}) \\</a:t>
            </a:r>
          </a:p>
          <a:p>
            <a:pPr>
              <a:buNone/>
            </a:pPr>
            <a:r>
              <a:rPr lang="en-US" sz="1200" b="0" i="0" u="none" strike="noStrike" cap="none" baseline="0">
                <a:solidFill>
                  <a:schemeClr val="dk1"/>
                </a:solidFill>
                <a:latin typeface="Calibri"/>
                <a:ea typeface="Calibri"/>
                <a:cs typeface="Calibri"/>
                <a:sym typeface="Calibri"/>
              </a:rPr>
              <a:t> &amp;=&amp; S^{\rm cog} \cap (S^{\rm perc}  \cup S^{\rm resp}) \\</a:t>
            </a:r>
          </a:p>
          <a:p>
            <a:pPr>
              <a:buNone/>
            </a:pPr>
            <a:r>
              <a:rPr lang="en-US" sz="1200" b="0" i="0" u="none" strike="noStrike" cap="none" baseline="0">
                <a:solidFill>
                  <a:schemeClr val="dk1"/>
                </a:solidFill>
                <a:latin typeface="Calibri"/>
                <a:ea typeface="Calibri"/>
                <a:cs typeface="Calibri"/>
                <a:sym typeface="Calibri"/>
              </a:rPr>
              <a:t>&amp;=&amp; S^{\rm resp} \cap (S^{\rm perc}  \cup S^{\rm cog})</a:t>
            </a:r>
          </a:p>
          <a:p>
            <a:endParaRPr lang="en-US" sz="1200" b="0" i="0" u="none" strike="noStrike" cap="none" baseline="0">
              <a:solidFill>
                <a:schemeClr val="dk1"/>
              </a:solidFill>
              <a:latin typeface="Calibri"/>
              <a:ea typeface="Calibri"/>
              <a:cs typeface="Calibri"/>
              <a:sym typeface="Calibri"/>
            </a:endParaRPr>
          </a:p>
          <a:p>
            <a:pPr>
              <a:buNone/>
            </a:pPr>
            <a:r>
              <a:rPr lang="en-US" sz="1200" b="0" i="0" u="none" strike="noStrike" cap="none" baseline="0">
                <a:solidFill>
                  <a:schemeClr val="dk1"/>
                </a:solidFill>
                <a:latin typeface="Calibri"/>
                <a:ea typeface="Calibri"/>
                <a:cs typeface="Calibri"/>
                <a:sym typeface="Calibri"/>
              </a:rPr>
              <a:t>S_{\rm next}^{\rm perc} &amp;=&amp;\{s | \exists \xi \in S^{\rm perc} \  \exists \sigma \in \Sigma  \ \exists \gamma\in\Gamma  \\ </a:t>
            </a:r>
          </a:p>
          <a:p>
            <a:pPr>
              <a:buNone/>
            </a:pPr>
            <a:r>
              <a:rPr lang="en-US" sz="1200" b="0" i="0" u="none" strike="noStrike" cap="none" baseline="0">
                <a:solidFill>
                  <a:schemeClr val="dk1"/>
                </a:solidFill>
                <a:latin typeface="Calibri"/>
                <a:ea typeface="Calibri"/>
                <a:cs typeface="Calibri"/>
                <a:sym typeface="Calibri"/>
              </a:rPr>
              <a:t>&amp;&amp; \ \ \ \Rightarrow\delta(\xi,\sigma) = (s,\gamma)\} \\</a:t>
            </a:r>
          </a:p>
          <a:p>
            <a:pPr>
              <a:buNone/>
            </a:pPr>
            <a:r>
              <a:rPr lang="en-US" sz="1200" b="0" i="0" u="none" strike="noStrike" cap="none" baseline="0">
                <a:solidFill>
                  <a:schemeClr val="dk1"/>
                </a:solidFill>
                <a:latin typeface="Calibri"/>
                <a:ea typeface="Calibri"/>
                <a:cs typeface="Calibri"/>
                <a:sym typeface="Calibri"/>
              </a:rPr>
              <a:t>S_{\rm next}^{\rm perc} &amp;\subseteq&amp; S^{\rm cog}</a:t>
            </a:r>
          </a:p>
        </p:txBody>
      </p:sp>
      <p:sp>
        <p:nvSpPr>
          <p:cNvPr id="474" name="Shape 4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86" name="Shape 4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12317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http://www.mindtools.com/stress/m/Diagrams/Inverted-U.GIF</a:t>
            </a:r>
          </a:p>
          <a:p>
            <a:endParaRPr lang="en-US" sz="1800" b="0" i="0" u="none" strike="noStrike" cap="none" baseline="0"/>
          </a:p>
          <a:p>
            <a:pPr>
              <a:buNone/>
            </a:pPr>
            <a:r>
              <a:rPr lang="en-US" sz="1800" b="0" i="0" u="none" strike="noStrike" cap="none" baseline="0"/>
              <a:t>Replace “pressure” with “workload” and you get Sheridan’s figure.  His figure doesn’t have the annotations like stress, boredom, and anxiety either.  I chose this figure because it provides some extra insights over the more simple figure in Sheridan’s book.</a:t>
            </a:r>
          </a:p>
        </p:txBody>
      </p:sp>
      <p:sp>
        <p:nvSpPr>
          <p:cNvPr id="127" name="Shape 12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http://act-r.psy.cmu.edu/papers/233/10TH-CGF-LAB.pdf</a:t>
            </a:r>
          </a:p>
          <a:p>
            <a:endParaRPr lang="en-US" sz="1800" b="0" i="0" u="none" strike="noStrike" cap="none" baseline="0"/>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Automating new things can help, but only if embedded in a larger design context.  The key is to design for the human-machine system as a whole.  This leads to systematic design approaches a la Verplank’s on the next page.</a:t>
            </a:r>
          </a:p>
        </p:txBody>
      </p:sp>
      <p:sp>
        <p:nvSpPr>
          <p:cNvPr id="149" name="Shape 1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800" b="0" i="0" u="none" strike="noStrike" cap="none" baseline="0"/>
              <a:t>https://ccrma.stanford.edu/courses/250a/images/id.png</a:t>
            </a:r>
          </a:p>
          <a:p>
            <a:pPr>
              <a:buNone/>
            </a:pPr>
            <a:r>
              <a:rPr lang="en-US" sz="1800" b="0" i="0" u="none" strike="noStrike" cap="none" baseline="0"/>
              <a:t>Modelng is part of the design process.  In this case, it follows metaphor and encodes the data + data relationships suggested by the metaphor.</a:t>
            </a:r>
          </a:p>
          <a:p>
            <a:pPr>
              <a:buNone/>
            </a:pPr>
            <a:r>
              <a:rPr lang="en-US" sz="1800" b="0" i="0" u="none" strike="noStrike" cap="none" baseline="0"/>
              <a:t>A metaphor is used to represent or suggest a correct mental model, where the mental model identifies what data are necessary, how data evolves, and how data elements are related to each other.</a:t>
            </a:r>
          </a:p>
        </p:txBody>
      </p:sp>
      <p:sp>
        <p:nvSpPr>
          <p:cNvPr id="162" name="Shape 16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buSzPct val="25000"/>
              <a:buNone/>
            </a:pPr>
            <a:r>
              <a:rPr 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Slide">
    <p:spTree>
      <p:nvGrpSpPr>
        <p:cNvPr id="1" name="Shape 14"/>
        <p:cNvGrpSpPr/>
        <p:nvPr/>
      </p:nvGrpSpPr>
      <p:grpSpPr>
        <a:xfrm>
          <a:off x="0" y="0"/>
          <a:ext cx="0" cy="0"/>
          <a:chOff x="0" y="0"/>
          <a:chExt cx="0" cy="0"/>
        </a:xfrm>
      </p:grpSpPr>
      <p:sp>
        <p:nvSpPr>
          <p:cNvPr id="15" name="Shape 15"/>
          <p:cNvSpPr/>
          <p:nvPr/>
        </p:nvSpPr>
        <p:spPr>
          <a:xfrm>
            <a:off x="1328166" y="1295400"/>
            <a:ext cx="6487667" cy="3152886"/>
          </a:xfrm>
          <a:prstGeom prst="rect">
            <a:avLst/>
          </a:prstGeom>
          <a:noFill/>
          <a:ln w="9525" cap="flat">
            <a:solidFill>
              <a:schemeClr val="lt1"/>
            </a:solidFill>
            <a:prstDash val="solid"/>
            <a:round/>
            <a:headEnd type="none" w="med" len="med"/>
            <a:tailEnd type="none" w="med" len="med"/>
          </a:ln>
        </p:spPr>
        <p:txBody>
          <a:bodyPr lIns="91425" tIns="45700" rIns="91425" bIns="45700" anchor="t" anchorCtr="0">
            <a:noAutofit/>
          </a:bodyPr>
          <a:lstStyle/>
          <a:p>
            <a:endParaRPr/>
          </a:p>
        </p:txBody>
      </p:sp>
      <p:sp>
        <p:nvSpPr>
          <p:cNvPr id="16" name="Shape 16"/>
          <p:cNvSpPr txBox="1">
            <a:spLocks noGrp="1"/>
          </p:cNvSpPr>
          <p:nvPr>
            <p:ph type="ctrTitle"/>
          </p:nvPr>
        </p:nvSpPr>
        <p:spPr>
          <a:xfrm>
            <a:off x="1322920" y="1523999"/>
            <a:ext cx="6498157" cy="1724866"/>
          </a:xfrm>
          <a:prstGeom prst="rect">
            <a:avLst/>
          </a:prstGeom>
          <a:noFill/>
          <a:ln>
            <a:noFill/>
          </a:ln>
        </p:spPr>
        <p:txBody>
          <a:bodyPr lIns="91425" tIns="91425" rIns="91425" bIns="91425" anchor="b" anchorCtr="0"/>
          <a:lstStyle>
            <a:lvl1pPr marL="0" marR="0" indent="0" algn="ctr" rtl="0">
              <a:spcBef>
                <a:spcPts val="0"/>
              </a:spcBef>
              <a:buClr>
                <a:srgbClr val="6DB7D7"/>
              </a:buClr>
              <a:buFont typeface="Arial"/>
              <a:buNone/>
              <a:defRPr sz="4600" b="0" i="0" u="none" strike="noStrike" cap="none" baseline="0">
                <a:solidFill>
                  <a:schemeClr val="accent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7" name="Shape 17"/>
          <p:cNvSpPr txBox="1">
            <a:spLocks noGrp="1"/>
          </p:cNvSpPr>
          <p:nvPr>
            <p:ph type="subTitle" idx="1"/>
          </p:nvPr>
        </p:nvSpPr>
        <p:spPr>
          <a:xfrm>
            <a:off x="1322920" y="3299012"/>
            <a:ext cx="6498159" cy="916640"/>
          </a:xfrm>
          <a:prstGeom prst="rect">
            <a:avLst/>
          </a:prstGeom>
          <a:noFill/>
          <a:ln>
            <a:noFill/>
          </a:ln>
        </p:spPr>
        <p:txBody>
          <a:bodyPr lIns="91425" tIns="91425" rIns="91425" bIns="91425" anchor="t" anchorCtr="0"/>
          <a:lstStyle>
            <a:lvl1pPr marL="0" marR="0" indent="0" algn="ctr" rtl="0">
              <a:spcBef>
                <a:spcPts val="300"/>
              </a:spcBef>
              <a:buClr>
                <a:srgbClr val="6DB7D7"/>
              </a:buClr>
              <a:buFont typeface="Arial"/>
              <a:buNone/>
              <a:defRPr sz="1800" b="0" i="0" u="none" strike="noStrike" cap="none" baseline="0">
                <a:solidFill>
                  <a:srgbClr val="888888"/>
                </a:solidFill>
                <a:latin typeface="Arial"/>
                <a:ea typeface="Arial"/>
                <a:cs typeface="Arial"/>
                <a:sym typeface="Arial"/>
              </a:defRPr>
            </a:lvl1pPr>
            <a:lvl2pPr marL="457200" marR="0" indent="0" algn="ctr" rtl="0">
              <a:spcBef>
                <a:spcPts val="600"/>
              </a:spcBef>
              <a:buClr>
                <a:srgbClr val="205C77"/>
              </a:buClr>
              <a:buFont typeface="Arial"/>
              <a:buNone/>
              <a:defRPr sz="2200" b="0" i="0" u="none" strike="noStrike" cap="none" baseline="0">
                <a:solidFill>
                  <a:srgbClr val="888888"/>
                </a:solidFill>
                <a:latin typeface="Arial"/>
                <a:ea typeface="Arial"/>
                <a:cs typeface="Arial"/>
                <a:sym typeface="Arial"/>
              </a:defRPr>
            </a:lvl2pPr>
            <a:lvl3pPr marL="914400" marR="0" indent="0" algn="ctr" rtl="0">
              <a:spcBef>
                <a:spcPts val="600"/>
              </a:spcBef>
              <a:buClr>
                <a:srgbClr val="6DB7D7"/>
              </a:buClr>
              <a:buFont typeface="Arial"/>
              <a:buNone/>
              <a:defRPr sz="2000" b="0" i="0" u="none" strike="noStrike" cap="none" baseline="0">
                <a:solidFill>
                  <a:srgbClr val="888888"/>
                </a:solidFill>
                <a:latin typeface="Arial"/>
                <a:ea typeface="Arial"/>
                <a:cs typeface="Arial"/>
                <a:sym typeface="Arial"/>
              </a:defRPr>
            </a:lvl3pPr>
            <a:lvl4pPr marL="1371600" marR="0" indent="0" algn="ctr" rtl="0">
              <a:spcBef>
                <a:spcPts val="600"/>
              </a:spcBef>
              <a:buClr>
                <a:srgbClr val="205C77"/>
              </a:buClr>
              <a:buFont typeface="Arial"/>
              <a:buNone/>
              <a:defRPr sz="1800" b="0" i="0" u="none" strike="noStrike" cap="none" baseline="0">
                <a:solidFill>
                  <a:srgbClr val="888888"/>
                </a:solidFill>
                <a:latin typeface="Arial"/>
                <a:ea typeface="Arial"/>
                <a:cs typeface="Arial"/>
                <a:sym typeface="Arial"/>
              </a:defRPr>
            </a:lvl4pPr>
            <a:lvl5pPr marL="1828800" marR="0" indent="0" algn="ctr" rtl="0">
              <a:spcBef>
                <a:spcPts val="600"/>
              </a:spcBef>
              <a:buClr>
                <a:srgbClr val="6DB7D7"/>
              </a:buClr>
              <a:buFont typeface="Arial"/>
              <a:buNone/>
              <a:defRPr sz="1800" b="0" i="0" u="none" strike="noStrike" cap="none" baseline="0">
                <a:solidFill>
                  <a:srgbClr val="888888"/>
                </a:solidFill>
                <a:latin typeface="Arial"/>
                <a:ea typeface="Arial"/>
                <a:cs typeface="Arial"/>
                <a:sym typeface="Arial"/>
              </a:defRPr>
            </a:lvl5pPr>
            <a:lvl6pPr marL="2286000" marR="0" indent="0" algn="ctr" rtl="0">
              <a:spcBef>
                <a:spcPts val="360"/>
              </a:spcBef>
              <a:buClr>
                <a:schemeClr val="accent2"/>
              </a:buClr>
              <a:buFont typeface="Arial"/>
              <a:buNone/>
              <a:defRPr sz="1800" b="0" i="0" u="none" strike="noStrike" cap="none" baseline="0">
                <a:solidFill>
                  <a:srgbClr val="888888"/>
                </a:solidFill>
                <a:latin typeface="Arial"/>
                <a:ea typeface="Arial"/>
                <a:cs typeface="Arial"/>
                <a:sym typeface="Arial"/>
              </a:defRPr>
            </a:lvl6pPr>
            <a:lvl7pPr marL="2743200" marR="0" indent="0" algn="ctr" rtl="0">
              <a:spcBef>
                <a:spcPts val="360"/>
              </a:spcBef>
              <a:buClr>
                <a:srgbClr val="6DB7D7"/>
              </a:buClr>
              <a:buFont typeface="Arial"/>
              <a:buNone/>
              <a:defRPr sz="1800" b="0" i="0" u="none" strike="noStrike" cap="none" baseline="0">
                <a:solidFill>
                  <a:srgbClr val="888888"/>
                </a:solidFill>
                <a:latin typeface="Arial"/>
                <a:ea typeface="Arial"/>
                <a:cs typeface="Arial"/>
                <a:sym typeface="Arial"/>
              </a:defRPr>
            </a:lvl7pPr>
            <a:lvl8pPr marL="3200400" marR="0" indent="0" algn="ctr" rtl="0">
              <a:spcBef>
                <a:spcPts val="360"/>
              </a:spcBef>
              <a:buClr>
                <a:schemeClr val="accent2"/>
              </a:buClr>
              <a:buFont typeface="Arial"/>
              <a:buNone/>
              <a:defRPr sz="1800" b="0" i="0" u="none" strike="noStrike" cap="none" baseline="0">
                <a:solidFill>
                  <a:srgbClr val="888888"/>
                </a:solidFill>
                <a:latin typeface="Arial"/>
                <a:ea typeface="Arial"/>
                <a:cs typeface="Arial"/>
                <a:sym typeface="Arial"/>
              </a:defRPr>
            </a:lvl8pPr>
            <a:lvl9pPr marL="3657600" marR="0" indent="0" algn="ctr" rtl="0">
              <a:spcBef>
                <a:spcPts val="360"/>
              </a:spcBef>
              <a:buClr>
                <a:srgbClr val="6DB7D7"/>
              </a:buClr>
              <a:buFont typeface="Arial"/>
              <a:buNone/>
              <a:defRPr sz="1800" b="0" i="0" u="none" strike="noStrike" cap="none" baseline="0">
                <a:solidFill>
                  <a:srgbClr val="888888"/>
                </a:solidFill>
                <a:latin typeface="Arial"/>
                <a:ea typeface="Arial"/>
                <a:cs typeface="Arial"/>
                <a:sym typeface="Arial"/>
              </a:defRPr>
            </a:lvl9pPr>
          </a:lstStyle>
          <a:p>
            <a:endParaRPr/>
          </a:p>
        </p:txBody>
      </p:sp>
      <p:sp>
        <p:nvSpPr>
          <p:cNvPr id="18" name="Shape 18"/>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533397" y="611872"/>
            <a:ext cx="4079545" cy="1162049"/>
          </a:xfrm>
          <a:prstGeom prst="rect">
            <a:avLst/>
          </a:prstGeom>
          <a:noFill/>
          <a:ln>
            <a:noFill/>
          </a:ln>
        </p:spPr>
        <p:txBody>
          <a:bodyPr lIns="91425" tIns="91425" rIns="91425" bIns="91425" anchor="b" anchorCtr="0"/>
          <a:lstStyle>
            <a:lvl1pPr algn="ctr" rtl="0">
              <a:defRPr sz="3600" b="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4" name="Shape 74"/>
          <p:cNvSpPr txBox="1">
            <a:spLocks noGrp="1"/>
          </p:cNvSpPr>
          <p:nvPr>
            <p:ph type="body" idx="1"/>
          </p:nvPr>
        </p:nvSpPr>
        <p:spPr>
          <a:xfrm>
            <a:off x="533397" y="1787856"/>
            <a:ext cx="4079545" cy="3720152"/>
          </a:xfrm>
          <a:prstGeom prst="rect">
            <a:avLst/>
          </a:prstGeom>
          <a:noFill/>
          <a:ln>
            <a:noFill/>
          </a:ln>
        </p:spPr>
        <p:txBody>
          <a:bodyPr lIns="91425" tIns="91425" rIns="91425" bIns="91425" anchor="t" anchorCtr="0"/>
          <a:lstStyle>
            <a:lvl1pPr marL="0" indent="0" algn="ctr" rtl="0">
              <a:spcBef>
                <a:spcPts val="600"/>
              </a:spcBef>
              <a:buNone/>
              <a:defRPr sz="1800"/>
            </a:lvl1pPr>
            <a:lvl2pPr marL="457200" indent="0" rtl="0">
              <a:buNone/>
              <a:defRPr sz="1200"/>
            </a:lvl2pPr>
            <a:lvl3pPr marL="914400" indent="0" rtl="0">
              <a:buNone/>
              <a:defRPr sz="1000"/>
            </a:lvl3pPr>
            <a:lvl4pPr marL="1371600" indent="0" rtl="0">
              <a:buNone/>
              <a:defRPr sz="900"/>
            </a:lvl4pPr>
            <a:lvl5pPr marL="1828800" indent="0" rtl="0">
              <a:buNone/>
              <a:defRPr sz="900"/>
            </a:lvl5pPr>
            <a:lvl6pPr marL="2286000" indent="0" rtl="0">
              <a:buNone/>
              <a:defRPr sz="900"/>
            </a:lvl6pPr>
            <a:lvl7pPr marL="2743200" indent="0" rtl="0">
              <a:buNone/>
              <a:defRPr sz="900"/>
            </a:lvl7pPr>
            <a:lvl8pPr marL="3200400" indent="0" rtl="0">
              <a:buNone/>
              <a:defRPr sz="900"/>
            </a:lvl8pPr>
            <a:lvl9pPr marL="3657600" indent="0" rtl="0">
              <a:buNone/>
              <a:defRPr sz="900"/>
            </a:lvl9pPr>
          </a:lstStyle>
          <a:p>
            <a:endParaRPr/>
          </a:p>
        </p:txBody>
      </p:sp>
      <p:sp>
        <p:nvSpPr>
          <p:cNvPr id="75" name="Shape 75"/>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8" name="Shape 78"/>
          <p:cNvSpPr>
            <a:spLocks noGrp="1"/>
          </p:cNvSpPr>
          <p:nvPr>
            <p:ph type="pic" idx="2"/>
          </p:nvPr>
        </p:nvSpPr>
        <p:spPr>
          <a:xfrm>
            <a:off x="5090617" y="359391"/>
            <a:ext cx="3657600" cy="5318076"/>
          </a:xfrm>
          <a:prstGeom prst="rect">
            <a:avLst/>
          </a:prstGeom>
          <a:noFill/>
          <a:ln w="9525" cap="flat">
            <a:solidFill>
              <a:schemeClr val="lt1"/>
            </a:solidFill>
            <a:prstDash val="solid"/>
            <a:round/>
            <a:headEnd type="none" w="med" len="med"/>
            <a:tailEnd type="none" w="med" len="med"/>
          </a:ln>
        </p:spPr>
        <p:txBody>
          <a:bodyPr lIns="91425" tIns="91425" rIns="91425" bIns="91425" anchor="ctr" anchorCtr="0"/>
          <a:lstStyle>
            <a:lvl1pPr marL="0" marR="0" indent="0" algn="l" rtl="0">
              <a:spcBef>
                <a:spcPts val="2000"/>
              </a:spcBef>
              <a:buClr>
                <a:srgbClr val="6DB7D7"/>
              </a:buClr>
              <a:buFont typeface="Arial"/>
              <a:buNone/>
              <a:defRPr sz="3200" b="0" i="0" u="none" strike="noStrike" cap="none" baseline="0">
                <a:solidFill>
                  <a:srgbClr val="595959"/>
                </a:solidFill>
                <a:latin typeface="Arial"/>
                <a:ea typeface="Arial"/>
                <a:cs typeface="Arial"/>
                <a:sym typeface="Arial"/>
              </a:defRPr>
            </a:lvl1pPr>
            <a:lvl2pPr marL="457200" marR="0" indent="0" algn="l" rtl="0">
              <a:buClr>
                <a:schemeClr val="dk1"/>
              </a:buClr>
              <a:buFont typeface="Arial"/>
              <a:buNone/>
              <a:defRPr sz="2800" b="0" i="0" u="none" strike="noStrike" cap="none" baseline="0">
                <a:solidFill>
                  <a:schemeClr val="dk1"/>
                </a:solidFill>
                <a:latin typeface="Arial"/>
                <a:ea typeface="Arial"/>
                <a:cs typeface="Arial"/>
                <a:sym typeface="Arial"/>
              </a:defRPr>
            </a:lvl2pPr>
            <a:lvl3pPr marL="914400" marR="0" indent="0" algn="l" rtl="0">
              <a:buClr>
                <a:schemeClr val="dk1"/>
              </a:buClr>
              <a:buFont typeface="Arial"/>
              <a:buNone/>
              <a:defRPr sz="2400" b="0" i="0" u="none" strike="noStrike" cap="none" baseline="0">
                <a:solidFill>
                  <a:schemeClr val="dk1"/>
                </a:solidFill>
                <a:latin typeface="Arial"/>
                <a:ea typeface="Arial"/>
                <a:cs typeface="Arial"/>
                <a:sym typeface="Arial"/>
              </a:defRPr>
            </a:lvl3pPr>
            <a:lvl4pPr marL="1371600" marR="0" indent="0" algn="l" rtl="0">
              <a:buClr>
                <a:schemeClr val="dk1"/>
              </a:buClr>
              <a:buFont typeface="Arial"/>
              <a:buNone/>
              <a:defRPr sz="2000" b="0" i="0" u="none" strike="noStrike" cap="none" baseline="0">
                <a:solidFill>
                  <a:schemeClr val="dk1"/>
                </a:solidFill>
                <a:latin typeface="Arial"/>
                <a:ea typeface="Arial"/>
                <a:cs typeface="Arial"/>
                <a:sym typeface="Arial"/>
              </a:defRPr>
            </a:lvl4pPr>
            <a:lvl5pPr marL="1828800" marR="0" indent="0" algn="l" rtl="0">
              <a:buClr>
                <a:schemeClr val="dk1"/>
              </a:buClr>
              <a:buFont typeface="Arial"/>
              <a:buNone/>
              <a:defRPr sz="2000" b="0" i="0" u="none" strike="noStrike" cap="none" baseline="0">
                <a:solidFill>
                  <a:schemeClr val="dk1"/>
                </a:solidFill>
                <a:latin typeface="Arial"/>
                <a:ea typeface="Arial"/>
                <a:cs typeface="Arial"/>
                <a:sym typeface="Arial"/>
              </a:defRPr>
            </a:lvl5pPr>
            <a:lvl6pPr marL="2286000" marR="0" indent="0" algn="l" rtl="0">
              <a:buClr>
                <a:schemeClr val="dk1"/>
              </a:buClr>
              <a:buFont typeface="Arial"/>
              <a:buNone/>
              <a:defRPr sz="2000" b="0" i="0" u="none" strike="noStrike" cap="none" baseline="0">
                <a:solidFill>
                  <a:schemeClr val="dk1"/>
                </a:solidFill>
                <a:latin typeface="Arial"/>
                <a:ea typeface="Arial"/>
                <a:cs typeface="Arial"/>
                <a:sym typeface="Arial"/>
              </a:defRPr>
            </a:lvl6pPr>
            <a:lvl7pPr marL="2743200" marR="0" indent="0" algn="l" rtl="0">
              <a:buClr>
                <a:schemeClr val="dk1"/>
              </a:buClr>
              <a:buFont typeface="Arial"/>
              <a:buNone/>
              <a:defRPr sz="2000" b="0" i="0" u="none" strike="noStrike" cap="none" baseline="0">
                <a:solidFill>
                  <a:schemeClr val="dk1"/>
                </a:solidFill>
                <a:latin typeface="Arial"/>
                <a:ea typeface="Arial"/>
                <a:cs typeface="Arial"/>
                <a:sym typeface="Arial"/>
              </a:defRPr>
            </a:lvl7pPr>
            <a:lvl8pPr marL="3200400" marR="0" indent="0" algn="l" rtl="0">
              <a:buClr>
                <a:schemeClr val="dk1"/>
              </a:buClr>
              <a:buFont typeface="Arial"/>
              <a:buNone/>
              <a:defRPr sz="2000" b="0" i="0" u="none" strike="noStrike" cap="none" baseline="0">
                <a:solidFill>
                  <a:schemeClr val="dk1"/>
                </a:solidFill>
                <a:latin typeface="Arial"/>
                <a:ea typeface="Arial"/>
                <a:cs typeface="Arial"/>
                <a:sym typeface="Arial"/>
              </a:defRPr>
            </a:lvl8pPr>
            <a:lvl9pPr marL="3657600" marR="0" indent="0" algn="l" rtl="0">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Tx" type="vertTx">
  <p:cSld name="Title and Vertical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1" name="Shape 81"/>
          <p:cNvSpPr txBox="1">
            <a:spLocks noGrp="1"/>
          </p:cNvSpPr>
          <p:nvPr>
            <p:ph type="body" idx="1"/>
          </p:nvPr>
        </p:nvSpPr>
        <p:spPr>
          <a:xfrm rot="5400000">
            <a:off x="2398712" y="-249237"/>
            <a:ext cx="4343400" cy="8042276"/>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2" name="Shape 82"/>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TitleAndTx" type="vertTitleAndTx">
  <p:cSld name="Vertical Title and Tex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rot="5400000">
            <a:off x="5344142" y="2393951"/>
            <a:ext cx="5575300" cy="1524000"/>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7" name="Shape 87"/>
          <p:cNvSpPr txBox="1">
            <a:spLocks noGrp="1"/>
          </p:cNvSpPr>
          <p:nvPr>
            <p:ph type="body" idx="1"/>
          </p:nvPr>
        </p:nvSpPr>
        <p:spPr>
          <a:xfrm rot="5400000">
            <a:off x="1106486" y="-188912"/>
            <a:ext cx="5575300" cy="6689726"/>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8" name="Shape 88"/>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89" name="Shape 89"/>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3" name="Shape 23"/>
          <p:cNvSpPr txBox="1">
            <a:spLocks noGrp="1"/>
          </p:cNvSpPr>
          <p:nvPr>
            <p:ph type="body" idx="1"/>
          </p:nvPr>
        </p:nvSpPr>
        <p:spPr>
          <a:xfrm>
            <a:off x="549275" y="1600200"/>
            <a:ext cx="8042276" cy="43434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4" name="Shape 24"/>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363537" y="3352801"/>
            <a:ext cx="8416924" cy="1470024"/>
          </a:xfrm>
          <a:prstGeom prst="rect">
            <a:avLst/>
          </a:prstGeom>
          <a:noFill/>
          <a:ln>
            <a:noFill/>
          </a:ln>
        </p:spPr>
        <p:txBody>
          <a:bodyPr lIns="91425" tIns="91425" rIns="91425" bIns="91425" anchor="b" anchorCtr="0"/>
          <a:lstStyle>
            <a:lvl1pPr marL="0" marR="0" indent="0" algn="ctr" rtl="0">
              <a:spcBef>
                <a:spcPts val="0"/>
              </a:spcBef>
              <a:buClr>
                <a:schemeClr val="accent1"/>
              </a:buClr>
              <a:buFont typeface="Arial"/>
              <a:buNone/>
              <a:defRPr sz="4600" b="0" i="0" u="none" strike="noStrike" cap="none" baseline="0">
                <a:solidFill>
                  <a:schemeClr val="accent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29" name="Shape 29"/>
          <p:cNvSpPr txBox="1">
            <a:spLocks noGrp="1"/>
          </p:cNvSpPr>
          <p:nvPr>
            <p:ph type="subTitle" idx="1"/>
          </p:nvPr>
        </p:nvSpPr>
        <p:spPr>
          <a:xfrm>
            <a:off x="363537" y="4771028"/>
            <a:ext cx="8416924" cy="972671"/>
          </a:xfrm>
          <a:prstGeom prst="rect">
            <a:avLst/>
          </a:prstGeom>
          <a:noFill/>
          <a:ln>
            <a:noFill/>
          </a:ln>
        </p:spPr>
        <p:txBody>
          <a:bodyPr lIns="91425" tIns="91425" rIns="91425" bIns="91425" anchor="t" anchorCtr="0"/>
          <a:lstStyle>
            <a:lvl1pPr marL="0" marR="0" indent="0" algn="ctr" rtl="0">
              <a:spcBef>
                <a:spcPts val="300"/>
              </a:spcBef>
              <a:buClr>
                <a:srgbClr val="6DB7D7"/>
              </a:buClr>
              <a:buFont typeface="Arial"/>
              <a:buNone/>
              <a:defRPr sz="1800" b="0" i="0" u="none" strike="noStrike" cap="none" baseline="0">
                <a:solidFill>
                  <a:srgbClr val="888888"/>
                </a:solidFill>
                <a:latin typeface="Arial"/>
                <a:ea typeface="Arial"/>
                <a:cs typeface="Arial"/>
                <a:sym typeface="Arial"/>
              </a:defRPr>
            </a:lvl1pPr>
            <a:lvl2pPr marL="457200" marR="0" indent="0" algn="ctr" rtl="0">
              <a:spcBef>
                <a:spcPts val="600"/>
              </a:spcBef>
              <a:buClr>
                <a:srgbClr val="205C77"/>
              </a:buClr>
              <a:buFont typeface="Arial"/>
              <a:buNone/>
              <a:defRPr sz="2200" b="0" i="0" u="none" strike="noStrike" cap="none" baseline="0">
                <a:solidFill>
                  <a:srgbClr val="888888"/>
                </a:solidFill>
                <a:latin typeface="Arial"/>
                <a:ea typeface="Arial"/>
                <a:cs typeface="Arial"/>
                <a:sym typeface="Arial"/>
              </a:defRPr>
            </a:lvl2pPr>
            <a:lvl3pPr marL="914400" marR="0" indent="0" algn="ctr" rtl="0">
              <a:spcBef>
                <a:spcPts val="600"/>
              </a:spcBef>
              <a:buClr>
                <a:srgbClr val="6DB7D7"/>
              </a:buClr>
              <a:buFont typeface="Arial"/>
              <a:buNone/>
              <a:defRPr sz="2000" b="0" i="0" u="none" strike="noStrike" cap="none" baseline="0">
                <a:solidFill>
                  <a:srgbClr val="888888"/>
                </a:solidFill>
                <a:latin typeface="Arial"/>
                <a:ea typeface="Arial"/>
                <a:cs typeface="Arial"/>
                <a:sym typeface="Arial"/>
              </a:defRPr>
            </a:lvl3pPr>
            <a:lvl4pPr marL="1371600" marR="0" indent="0" algn="ctr" rtl="0">
              <a:spcBef>
                <a:spcPts val="600"/>
              </a:spcBef>
              <a:buClr>
                <a:srgbClr val="205C77"/>
              </a:buClr>
              <a:buFont typeface="Arial"/>
              <a:buNone/>
              <a:defRPr sz="1800" b="0" i="0" u="none" strike="noStrike" cap="none" baseline="0">
                <a:solidFill>
                  <a:srgbClr val="888888"/>
                </a:solidFill>
                <a:latin typeface="Arial"/>
                <a:ea typeface="Arial"/>
                <a:cs typeface="Arial"/>
                <a:sym typeface="Arial"/>
              </a:defRPr>
            </a:lvl4pPr>
            <a:lvl5pPr marL="1828800" marR="0" indent="0" algn="ctr" rtl="0">
              <a:spcBef>
                <a:spcPts val="600"/>
              </a:spcBef>
              <a:buClr>
                <a:srgbClr val="6DB7D7"/>
              </a:buClr>
              <a:buFont typeface="Arial"/>
              <a:buNone/>
              <a:defRPr sz="1800" b="0" i="0" u="none" strike="noStrike" cap="none" baseline="0">
                <a:solidFill>
                  <a:srgbClr val="888888"/>
                </a:solidFill>
                <a:latin typeface="Arial"/>
                <a:ea typeface="Arial"/>
                <a:cs typeface="Arial"/>
                <a:sym typeface="Arial"/>
              </a:defRPr>
            </a:lvl5pPr>
            <a:lvl6pPr marL="2286000" marR="0" indent="0" algn="ctr" rtl="0">
              <a:spcBef>
                <a:spcPts val="360"/>
              </a:spcBef>
              <a:buClr>
                <a:schemeClr val="accent2"/>
              </a:buClr>
              <a:buFont typeface="Arial"/>
              <a:buNone/>
              <a:defRPr sz="1800" b="0" i="0" u="none" strike="noStrike" cap="none" baseline="0">
                <a:solidFill>
                  <a:srgbClr val="888888"/>
                </a:solidFill>
                <a:latin typeface="Arial"/>
                <a:ea typeface="Arial"/>
                <a:cs typeface="Arial"/>
                <a:sym typeface="Arial"/>
              </a:defRPr>
            </a:lvl6pPr>
            <a:lvl7pPr marL="2743200" marR="0" indent="0" algn="ctr" rtl="0">
              <a:spcBef>
                <a:spcPts val="360"/>
              </a:spcBef>
              <a:buClr>
                <a:srgbClr val="6DB7D7"/>
              </a:buClr>
              <a:buFont typeface="Arial"/>
              <a:buNone/>
              <a:defRPr sz="1800" b="0" i="0" u="none" strike="noStrike" cap="none" baseline="0">
                <a:solidFill>
                  <a:srgbClr val="888888"/>
                </a:solidFill>
                <a:latin typeface="Arial"/>
                <a:ea typeface="Arial"/>
                <a:cs typeface="Arial"/>
                <a:sym typeface="Arial"/>
              </a:defRPr>
            </a:lvl7pPr>
            <a:lvl8pPr marL="3200400" marR="0" indent="0" algn="ctr" rtl="0">
              <a:spcBef>
                <a:spcPts val="360"/>
              </a:spcBef>
              <a:buClr>
                <a:schemeClr val="accent2"/>
              </a:buClr>
              <a:buFont typeface="Arial"/>
              <a:buNone/>
              <a:defRPr sz="1800" b="0" i="0" u="none" strike="noStrike" cap="none" baseline="0">
                <a:solidFill>
                  <a:srgbClr val="888888"/>
                </a:solidFill>
                <a:latin typeface="Arial"/>
                <a:ea typeface="Arial"/>
                <a:cs typeface="Arial"/>
                <a:sym typeface="Arial"/>
              </a:defRPr>
            </a:lvl8pPr>
            <a:lvl9pPr marL="3657600" marR="0" indent="0" algn="ctr" rtl="0">
              <a:spcBef>
                <a:spcPts val="360"/>
              </a:spcBef>
              <a:buClr>
                <a:srgbClr val="6DB7D7"/>
              </a:buClr>
              <a:buFont typeface="Arial"/>
              <a:buNone/>
              <a:defRPr sz="1800" b="0" i="0" u="none" strike="noStrike" cap="none" baseline="0">
                <a:solidFill>
                  <a:srgbClr val="888888"/>
                </a:solidFill>
                <a:latin typeface="Arial"/>
                <a:ea typeface="Arial"/>
                <a:cs typeface="Arial"/>
                <a:sym typeface="Arial"/>
              </a:defRPr>
            </a:lvl9pPr>
          </a:lstStyle>
          <a:p>
            <a:endParaRPr/>
          </a:p>
        </p:txBody>
      </p:sp>
      <p:sp>
        <p:nvSpPr>
          <p:cNvPr id="30" name="Shape 30"/>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33" name="Shape 33"/>
          <p:cNvSpPr>
            <a:spLocks noGrp="1"/>
          </p:cNvSpPr>
          <p:nvPr>
            <p:ph type="pic" idx="2"/>
          </p:nvPr>
        </p:nvSpPr>
        <p:spPr>
          <a:xfrm>
            <a:off x="370980" y="363537"/>
            <a:ext cx="8402039" cy="2836861"/>
          </a:xfrm>
          <a:prstGeom prst="rect">
            <a:avLst/>
          </a:prstGeom>
          <a:noFill/>
          <a:ln w="9525" cap="flat">
            <a:solidFill>
              <a:schemeClr val="lt1"/>
            </a:solidFill>
            <a:prstDash val="solid"/>
            <a:round/>
            <a:headEnd type="none" w="med" len="med"/>
            <a:tailEnd type="none" w="med" len="med"/>
          </a:ln>
        </p:spPr>
        <p:txBody>
          <a:bodyPr lIns="91425" tIns="91425" rIns="91425" bIns="91425" anchor="ctr" anchorCtr="0"/>
          <a:lstStyle>
            <a:lvl1pPr marL="0" marR="0" indent="0" algn="r" rtl="0">
              <a:buClr>
                <a:schemeClr val="lt1"/>
              </a:buClr>
              <a:buFont typeface="Arial"/>
              <a:buNone/>
              <a:defRPr sz="3200" b="0" i="0" u="none" strike="noStrike" cap="none" baseline="0">
                <a:solidFill>
                  <a:schemeClr val="lt1"/>
                </a:solidFill>
                <a:latin typeface="Arial"/>
                <a:ea typeface="Arial"/>
                <a:cs typeface="Arial"/>
                <a:sym typeface="Arial"/>
              </a:defRPr>
            </a:lvl1pPr>
            <a:lvl2pPr marL="457200" marR="0" indent="0" algn="l" rtl="0">
              <a:buClr>
                <a:schemeClr val="dk1"/>
              </a:buClr>
              <a:buFont typeface="Arial"/>
              <a:buNone/>
              <a:defRPr sz="2800" b="0" i="0" u="none" strike="noStrike" cap="none" baseline="0">
                <a:solidFill>
                  <a:schemeClr val="dk1"/>
                </a:solidFill>
                <a:latin typeface="Arial"/>
                <a:ea typeface="Arial"/>
                <a:cs typeface="Arial"/>
                <a:sym typeface="Arial"/>
              </a:defRPr>
            </a:lvl2pPr>
            <a:lvl3pPr marL="914400" marR="0" indent="0" algn="l" rtl="0">
              <a:buClr>
                <a:schemeClr val="dk1"/>
              </a:buClr>
              <a:buFont typeface="Arial"/>
              <a:buNone/>
              <a:defRPr sz="2400" b="0" i="0" u="none" strike="noStrike" cap="none" baseline="0">
                <a:solidFill>
                  <a:schemeClr val="dk1"/>
                </a:solidFill>
                <a:latin typeface="Arial"/>
                <a:ea typeface="Arial"/>
                <a:cs typeface="Arial"/>
                <a:sym typeface="Arial"/>
              </a:defRPr>
            </a:lvl3pPr>
            <a:lvl4pPr marL="1371600" marR="0" indent="0" algn="l" rtl="0">
              <a:buClr>
                <a:schemeClr val="dk1"/>
              </a:buClr>
              <a:buFont typeface="Arial"/>
              <a:buNone/>
              <a:defRPr sz="2000" b="0" i="0" u="none" strike="noStrike" cap="none" baseline="0">
                <a:solidFill>
                  <a:schemeClr val="dk1"/>
                </a:solidFill>
                <a:latin typeface="Arial"/>
                <a:ea typeface="Arial"/>
                <a:cs typeface="Arial"/>
                <a:sym typeface="Arial"/>
              </a:defRPr>
            </a:lvl4pPr>
            <a:lvl5pPr marL="1828800" marR="0" indent="0" algn="l" rtl="0">
              <a:buClr>
                <a:schemeClr val="dk1"/>
              </a:buClr>
              <a:buFont typeface="Arial"/>
              <a:buNone/>
              <a:defRPr sz="2000" b="0" i="0" u="none" strike="noStrike" cap="none" baseline="0">
                <a:solidFill>
                  <a:schemeClr val="dk1"/>
                </a:solidFill>
                <a:latin typeface="Arial"/>
                <a:ea typeface="Arial"/>
                <a:cs typeface="Arial"/>
                <a:sym typeface="Arial"/>
              </a:defRPr>
            </a:lvl5pPr>
            <a:lvl6pPr marL="2286000" marR="0" indent="0" algn="l" rtl="0">
              <a:buClr>
                <a:schemeClr val="dk1"/>
              </a:buClr>
              <a:buFont typeface="Arial"/>
              <a:buNone/>
              <a:defRPr sz="2000" b="0" i="0" u="none" strike="noStrike" cap="none" baseline="0">
                <a:solidFill>
                  <a:schemeClr val="dk1"/>
                </a:solidFill>
                <a:latin typeface="Arial"/>
                <a:ea typeface="Arial"/>
                <a:cs typeface="Arial"/>
                <a:sym typeface="Arial"/>
              </a:defRPr>
            </a:lvl6pPr>
            <a:lvl7pPr marL="2743200" marR="0" indent="0" algn="l" rtl="0">
              <a:buClr>
                <a:schemeClr val="dk1"/>
              </a:buClr>
              <a:buFont typeface="Arial"/>
              <a:buNone/>
              <a:defRPr sz="2000" b="0" i="0" u="none" strike="noStrike" cap="none" baseline="0">
                <a:solidFill>
                  <a:schemeClr val="dk1"/>
                </a:solidFill>
                <a:latin typeface="Arial"/>
                <a:ea typeface="Arial"/>
                <a:cs typeface="Arial"/>
                <a:sym typeface="Arial"/>
              </a:defRPr>
            </a:lvl7pPr>
            <a:lvl8pPr marL="3200400" marR="0" indent="0" algn="l" rtl="0">
              <a:buClr>
                <a:schemeClr val="dk1"/>
              </a:buClr>
              <a:buFont typeface="Arial"/>
              <a:buNone/>
              <a:defRPr sz="2000" b="0" i="0" u="none" strike="noStrike" cap="none" baseline="0">
                <a:solidFill>
                  <a:schemeClr val="dk1"/>
                </a:solidFill>
                <a:latin typeface="Arial"/>
                <a:ea typeface="Arial"/>
                <a:cs typeface="Arial"/>
                <a:sym typeface="Arial"/>
              </a:defRPr>
            </a:lvl8pPr>
            <a:lvl9pPr marL="3657600" marR="0" indent="0" algn="l" rtl="0">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Head"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549275" y="2403143"/>
            <a:ext cx="8056562" cy="1362075"/>
          </a:xfrm>
          <a:prstGeom prst="rect">
            <a:avLst/>
          </a:prstGeom>
          <a:noFill/>
          <a:ln>
            <a:noFill/>
          </a:ln>
        </p:spPr>
        <p:txBody>
          <a:bodyPr lIns="91425" tIns="91425" rIns="91425" bIns="91425" anchor="b" anchorCtr="0"/>
          <a:lstStyle>
            <a:lvl1pPr algn="ctr" rtl="0">
              <a:defRPr sz="4600" b="0" cap="none"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1"/>
          </p:nvPr>
        </p:nvSpPr>
        <p:spPr>
          <a:xfrm>
            <a:off x="549275" y="3736005"/>
            <a:ext cx="8056562" cy="1500187"/>
          </a:xfrm>
          <a:prstGeom prst="rect">
            <a:avLst/>
          </a:prstGeom>
          <a:noFill/>
          <a:ln>
            <a:noFill/>
          </a:ln>
        </p:spPr>
        <p:txBody>
          <a:bodyPr lIns="91425" tIns="91425" rIns="91425" bIns="91425" anchor="t" anchorCtr="0"/>
          <a:lstStyle>
            <a:lvl1pPr marL="0" indent="0" algn="ctr" rtl="0">
              <a:spcBef>
                <a:spcPts val="300"/>
              </a:spcBef>
              <a:buClr>
                <a:srgbClr val="888888"/>
              </a:buClr>
              <a:buNone/>
              <a:defRPr sz="1800">
                <a:solidFill>
                  <a:srgbClr val="888888"/>
                </a:solidFill>
              </a:defRPr>
            </a:lvl1pPr>
            <a:lvl2pPr marL="457200" indent="0" rtl="0">
              <a:buClr>
                <a:srgbClr val="888888"/>
              </a:buClr>
              <a:buNone/>
              <a:defRPr sz="1800">
                <a:solidFill>
                  <a:srgbClr val="888888"/>
                </a:solidFill>
              </a:defRPr>
            </a:lvl2pPr>
            <a:lvl3pPr marL="914400" indent="0" rtl="0">
              <a:buClr>
                <a:srgbClr val="888888"/>
              </a:buClr>
              <a:buNone/>
              <a:defRPr sz="1600">
                <a:solidFill>
                  <a:srgbClr val="888888"/>
                </a:solidFill>
              </a:defRPr>
            </a:lvl3pPr>
            <a:lvl4pPr marL="1371600" indent="0" rtl="0">
              <a:buClr>
                <a:srgbClr val="888888"/>
              </a:buClr>
              <a:buNone/>
              <a:defRPr sz="1400">
                <a:solidFill>
                  <a:srgbClr val="888888"/>
                </a:solidFill>
              </a:defRPr>
            </a:lvl4pPr>
            <a:lvl5pPr marL="1828800" indent="0" rtl="0">
              <a:buClr>
                <a:srgbClr val="888888"/>
              </a:buClr>
              <a:buNone/>
              <a:defRPr sz="1400">
                <a:solidFill>
                  <a:srgbClr val="888888"/>
                </a:solidFill>
              </a:defRPr>
            </a:lvl5pPr>
            <a:lvl6pPr marL="2286000" indent="0" rtl="0">
              <a:buClr>
                <a:srgbClr val="888888"/>
              </a:buClr>
              <a:buNone/>
              <a:defRPr sz="1400">
                <a:solidFill>
                  <a:srgbClr val="888888"/>
                </a:solidFill>
              </a:defRPr>
            </a:lvl6pPr>
            <a:lvl7pPr marL="2743200" indent="0" rtl="0">
              <a:buClr>
                <a:srgbClr val="888888"/>
              </a:buClr>
              <a:buNone/>
              <a:defRPr sz="1400">
                <a:solidFill>
                  <a:srgbClr val="888888"/>
                </a:solidFill>
              </a:defRPr>
            </a:lvl7pPr>
            <a:lvl8pPr marL="3200400" indent="0" rtl="0">
              <a:buClr>
                <a:srgbClr val="888888"/>
              </a:buClr>
              <a:buNone/>
              <a:defRPr sz="1400">
                <a:solidFill>
                  <a:srgbClr val="888888"/>
                </a:solidFill>
              </a:defRPr>
            </a:lvl8pPr>
            <a:lvl9pPr marL="3657600" indent="0" rtl="0">
              <a:buClr>
                <a:srgbClr val="888888"/>
              </a:buClr>
              <a:buNone/>
              <a:defRPr sz="1400">
                <a:solidFill>
                  <a:srgbClr val="888888"/>
                </a:solidFill>
              </a:defRPr>
            </a:lvl9pPr>
          </a:lstStyle>
          <a:p>
            <a:endParaRPr/>
          </a:p>
        </p:txBody>
      </p:sp>
      <p:sp>
        <p:nvSpPr>
          <p:cNvPr id="37" name="Shape 37"/>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Obj" type="twoObj">
  <p:cSld name="Two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549275" y="1600200"/>
            <a:ext cx="3840479" cy="4343400"/>
          </a:xfrm>
          <a:prstGeom prst="rect">
            <a:avLst/>
          </a:prstGeom>
          <a:noFill/>
          <a:ln>
            <a:noFill/>
          </a:ln>
        </p:spPr>
        <p:txBody>
          <a:bodyPr lIns="91425" tIns="91425" rIns="91425" bIns="91425" anchor="t" anchorCtr="0"/>
          <a:lstStyle>
            <a:lvl1pPr rtl="0">
              <a:spcBef>
                <a:spcPts val="1600"/>
              </a:spcBef>
              <a:defRPr sz="2000"/>
            </a:lvl1pPr>
            <a:lvl2pPr rtl="0">
              <a:defRPr sz="1800"/>
            </a:lvl2pPr>
            <a:lvl3pPr rtl="0">
              <a:defRPr sz="18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43" name="Shape 43"/>
          <p:cNvSpPr txBox="1">
            <a:spLocks noGrp="1"/>
          </p:cNvSpPr>
          <p:nvPr>
            <p:ph type="body" idx="2"/>
          </p:nvPr>
        </p:nvSpPr>
        <p:spPr>
          <a:xfrm>
            <a:off x="4751071" y="1600200"/>
            <a:ext cx="3840479" cy="4343400"/>
          </a:xfrm>
          <a:prstGeom prst="rect">
            <a:avLst/>
          </a:prstGeom>
          <a:noFill/>
          <a:ln>
            <a:noFill/>
          </a:ln>
        </p:spPr>
        <p:txBody>
          <a:bodyPr lIns="91425" tIns="91425" rIns="91425" bIns="91425" anchor="t" anchorCtr="0"/>
          <a:lstStyle>
            <a:lvl1pPr rtl="0">
              <a:spcBef>
                <a:spcPts val="1600"/>
              </a:spcBef>
              <a:defRPr sz="2000"/>
            </a:lvl1pPr>
            <a:lvl2pPr rtl="0">
              <a:defRPr sz="1800"/>
            </a:lvl2pPr>
            <a:lvl3pPr rtl="0">
              <a:defRPr sz="18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44" name="Shape 44"/>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TxTwoObj" type="twoTxTwoObj">
  <p:cSld name="Comparis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549274" y="107576"/>
            <a:ext cx="8042276" cy="1336956"/>
          </a:xfrm>
          <a:prstGeom prst="rect">
            <a:avLst/>
          </a:prstGeom>
          <a:noFill/>
          <a:ln>
            <a:noFill/>
          </a:ln>
        </p:spPr>
        <p:txBody>
          <a:bodyPr lIns="91425" tIns="91425" rIns="91425" b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9" name="Shape 49"/>
          <p:cNvSpPr txBox="1">
            <a:spLocks noGrp="1"/>
          </p:cNvSpPr>
          <p:nvPr>
            <p:ph type="body" idx="1"/>
          </p:nvPr>
        </p:nvSpPr>
        <p:spPr>
          <a:xfrm>
            <a:off x="549274" y="1453224"/>
            <a:ext cx="3840479" cy="750887"/>
          </a:xfrm>
          <a:prstGeom prst="rect">
            <a:avLst/>
          </a:prstGeom>
          <a:noFill/>
          <a:ln>
            <a:noFill/>
          </a:ln>
        </p:spPr>
        <p:txBody>
          <a:bodyPr lIns="91425" tIns="91425" rIns="91425" bIns="91425" anchor="b" anchorCtr="0"/>
          <a:lstStyle>
            <a:lvl1pPr marL="0" indent="0" algn="ctr" rtl="0">
              <a:spcBef>
                <a:spcPts val="0"/>
              </a:spcBef>
              <a:buClr>
                <a:srgbClr val="6DB7D7"/>
              </a:buClr>
              <a:buNone/>
              <a:defRPr sz="2400" b="0">
                <a:solidFill>
                  <a:srgbClr val="6DB7D7"/>
                </a:solidFill>
              </a:defRPr>
            </a:lvl1pPr>
            <a:lvl2pPr marL="457200" indent="0" rtl="0">
              <a:buNone/>
              <a:defRPr sz="2000" b="1"/>
            </a:lvl2pPr>
            <a:lvl3pPr marL="914400" indent="0" rtl="0">
              <a:buNone/>
              <a:defRPr sz="1800" b="1"/>
            </a:lvl3pPr>
            <a:lvl4pPr marL="1371600" indent="0" rtl="0">
              <a:buNone/>
              <a:defRPr sz="1600" b="1"/>
            </a:lvl4pPr>
            <a:lvl5pPr marL="1828800" indent="0" rtl="0">
              <a:buNone/>
              <a:defRPr sz="1600" b="1"/>
            </a:lvl5pPr>
            <a:lvl6pPr marL="2286000" indent="0" rtl="0">
              <a:buNone/>
              <a:defRPr sz="1600" b="1"/>
            </a:lvl6pPr>
            <a:lvl7pPr marL="2743200" indent="0" rtl="0">
              <a:buNone/>
              <a:defRPr sz="1600" b="1"/>
            </a:lvl7pPr>
            <a:lvl8pPr marL="3200400" indent="0" rtl="0">
              <a:buNone/>
              <a:defRPr sz="1600" b="1"/>
            </a:lvl8pPr>
            <a:lvl9pPr marL="3657600" indent="0" rtl="0">
              <a:buNone/>
              <a:defRPr sz="1600" b="1"/>
            </a:lvl9pPr>
          </a:lstStyle>
          <a:p>
            <a:endParaRPr/>
          </a:p>
        </p:txBody>
      </p:sp>
      <p:sp>
        <p:nvSpPr>
          <p:cNvPr id="50" name="Shape 50"/>
          <p:cNvSpPr txBox="1">
            <a:spLocks noGrp="1"/>
          </p:cNvSpPr>
          <p:nvPr>
            <p:ph type="body" idx="2"/>
          </p:nvPr>
        </p:nvSpPr>
        <p:spPr>
          <a:xfrm>
            <a:off x="549274" y="2347415"/>
            <a:ext cx="3840479" cy="3596184"/>
          </a:xfrm>
          <a:prstGeom prst="rect">
            <a:avLst/>
          </a:prstGeom>
          <a:noFill/>
          <a:ln>
            <a:noFill/>
          </a:ln>
        </p:spPr>
        <p:txBody>
          <a:bodyPr lIns="91425" tIns="91425" rIns="91425" bIns="91425" anchor="t" anchorCtr="0"/>
          <a:lstStyle>
            <a:lvl1pPr rtl="0">
              <a:spcBef>
                <a:spcPts val="1600"/>
              </a:spcBef>
              <a:defRPr sz="2000"/>
            </a:lvl1pPr>
            <a:lvl2pPr rtl="0">
              <a:defRPr sz="1800"/>
            </a:lvl2pPr>
            <a:lvl3pPr rtl="0">
              <a:defRPr sz="1800"/>
            </a:lvl3pPr>
            <a:lvl4pPr rtl="0">
              <a:defRPr sz="1800"/>
            </a:lvl4pPr>
            <a:lvl5pPr rtl="0">
              <a:defRPr sz="1800"/>
            </a:lvl5pPr>
            <a:lvl6pPr rtl="0">
              <a:defRPr sz="1600"/>
            </a:lvl6pPr>
            <a:lvl7pPr rtl="0">
              <a:defRPr sz="1600"/>
            </a:lvl7pPr>
            <a:lvl8pPr rtl="0">
              <a:defRPr sz="1600"/>
            </a:lvl8pPr>
            <a:lvl9pPr rtl="0">
              <a:defRPr sz="1600"/>
            </a:lvl9pPr>
          </a:lstStyle>
          <a:p>
            <a:endParaRPr/>
          </a:p>
        </p:txBody>
      </p:sp>
      <p:sp>
        <p:nvSpPr>
          <p:cNvPr id="51" name="Shape 51"/>
          <p:cNvSpPr txBox="1">
            <a:spLocks noGrp="1"/>
          </p:cNvSpPr>
          <p:nvPr>
            <p:ph type="body" idx="3"/>
          </p:nvPr>
        </p:nvSpPr>
        <p:spPr>
          <a:xfrm>
            <a:off x="4751069" y="1453224"/>
            <a:ext cx="3840479" cy="750887"/>
          </a:xfrm>
          <a:prstGeom prst="rect">
            <a:avLst/>
          </a:prstGeom>
          <a:noFill/>
          <a:ln>
            <a:noFill/>
          </a:ln>
        </p:spPr>
        <p:txBody>
          <a:bodyPr lIns="91425" tIns="91425" rIns="91425" bIns="91425" anchor="b" anchorCtr="0"/>
          <a:lstStyle>
            <a:lvl1pPr marL="0" indent="0" algn="ctr" rtl="0">
              <a:spcBef>
                <a:spcPts val="0"/>
              </a:spcBef>
              <a:buClr>
                <a:srgbClr val="6DB7D7"/>
              </a:buClr>
              <a:buNone/>
              <a:defRPr sz="2400" b="0">
                <a:solidFill>
                  <a:srgbClr val="6DB7D7"/>
                </a:solidFill>
              </a:defRPr>
            </a:lvl1pPr>
            <a:lvl2pPr marL="457200" indent="0" rtl="0">
              <a:buNone/>
              <a:defRPr sz="2000" b="1"/>
            </a:lvl2pPr>
            <a:lvl3pPr marL="914400" indent="0" rtl="0">
              <a:buNone/>
              <a:defRPr sz="1800" b="1"/>
            </a:lvl3pPr>
            <a:lvl4pPr marL="1371600" indent="0" rtl="0">
              <a:buNone/>
              <a:defRPr sz="1600" b="1"/>
            </a:lvl4pPr>
            <a:lvl5pPr marL="1828800" indent="0" rtl="0">
              <a:buNone/>
              <a:defRPr sz="1600" b="1"/>
            </a:lvl5pPr>
            <a:lvl6pPr marL="2286000" indent="0" rtl="0">
              <a:buNone/>
              <a:defRPr sz="1600" b="1"/>
            </a:lvl6pPr>
            <a:lvl7pPr marL="2743200" indent="0" rtl="0">
              <a:buNone/>
              <a:defRPr sz="1600" b="1"/>
            </a:lvl7pPr>
            <a:lvl8pPr marL="3200400" indent="0" rtl="0">
              <a:buNone/>
              <a:defRPr sz="1600" b="1"/>
            </a:lvl8pPr>
            <a:lvl9pPr marL="3657600" indent="0" rtl="0">
              <a:buNone/>
              <a:defRPr sz="1600" b="1"/>
            </a:lvl9pPr>
          </a:lstStyle>
          <a:p>
            <a:endParaRPr/>
          </a:p>
        </p:txBody>
      </p:sp>
      <p:sp>
        <p:nvSpPr>
          <p:cNvPr id="52" name="Shape 52"/>
          <p:cNvSpPr txBox="1">
            <a:spLocks noGrp="1"/>
          </p:cNvSpPr>
          <p:nvPr>
            <p:ph type="body" idx="4"/>
          </p:nvPr>
        </p:nvSpPr>
        <p:spPr>
          <a:xfrm>
            <a:off x="4751069" y="2347415"/>
            <a:ext cx="3840479" cy="3596184"/>
          </a:xfrm>
          <a:prstGeom prst="rect">
            <a:avLst/>
          </a:prstGeom>
          <a:noFill/>
          <a:ln>
            <a:noFill/>
          </a:ln>
        </p:spPr>
        <p:txBody>
          <a:bodyPr lIns="91425" tIns="91425" rIns="91425" bIns="91425" anchor="t" anchorCtr="0"/>
          <a:lstStyle>
            <a:lvl1pPr rtl="0">
              <a:spcBef>
                <a:spcPts val="1600"/>
              </a:spcBef>
              <a:defRPr sz="2000"/>
            </a:lvl1pPr>
            <a:lvl2pPr rtl="0">
              <a:defRPr sz="1800"/>
            </a:lvl2pPr>
            <a:lvl3pPr rtl="0">
              <a:defRPr sz="1800"/>
            </a:lvl3pPr>
            <a:lvl4pPr rtl="0">
              <a:defRPr sz="1800"/>
            </a:lvl4pPr>
            <a:lvl5pPr rtl="0">
              <a:defRPr sz="1800"/>
            </a:lvl5pPr>
            <a:lvl6pPr rtl="0">
              <a:defRPr sz="1600"/>
            </a:lvl6pPr>
            <a:lvl7pPr rtl="0">
              <a:defRPr sz="1600"/>
            </a:lvl7pPr>
            <a:lvl8pPr rtl="0">
              <a:defRPr sz="1600"/>
            </a:lvl8pPr>
            <a:lvl9pPr rtl="0">
              <a:defRPr sz="1600"/>
            </a:lvl9pPr>
          </a:lstStyle>
          <a:p>
            <a:endParaRPr/>
          </a:p>
        </p:txBody>
      </p:sp>
      <p:sp>
        <p:nvSpPr>
          <p:cNvPr id="53" name="Shape 53"/>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Only" type="titleOnly">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algn="ctr" rtl="0">
              <a:spcBef>
                <a:spcPts val="0"/>
              </a:spcBef>
              <a:buClr>
                <a:schemeClr val="accent1"/>
              </a:buClr>
              <a:buNone/>
              <a:defRPr sz="4600">
                <a:solidFill>
                  <a:schemeClr val="accent1"/>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8" name="Shape 58"/>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jTx" type="objTx">
  <p:cSld name="Content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533399" y="611872"/>
            <a:ext cx="3840479" cy="1162049"/>
          </a:xfrm>
          <a:prstGeom prst="rect">
            <a:avLst/>
          </a:prstGeom>
          <a:noFill/>
          <a:ln>
            <a:noFill/>
          </a:ln>
        </p:spPr>
        <p:txBody>
          <a:bodyPr lIns="91425" tIns="91425" rIns="91425" bIns="91425" anchor="b" anchorCtr="0"/>
          <a:lstStyle>
            <a:lvl1pPr algn="ctr" rtl="0">
              <a:defRPr sz="3600" b="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7" name="Shape 67"/>
          <p:cNvSpPr txBox="1">
            <a:spLocks noGrp="1"/>
          </p:cNvSpPr>
          <p:nvPr>
            <p:ph type="body" idx="1"/>
          </p:nvPr>
        </p:nvSpPr>
        <p:spPr>
          <a:xfrm>
            <a:off x="4742823" y="368300"/>
            <a:ext cx="3840479" cy="5575300"/>
          </a:xfrm>
          <a:prstGeom prst="rect">
            <a:avLst/>
          </a:prstGeom>
          <a:noFill/>
          <a:ln>
            <a:noFill/>
          </a:ln>
        </p:spPr>
        <p:txBody>
          <a:bodyPr lIns="91425" tIns="91425" rIns="91425" bIns="91425" anchor="t" anchorCtr="0"/>
          <a:lstStyle>
            <a:lvl1pPr rtl="0">
              <a:spcBef>
                <a:spcPts val="2000"/>
              </a:spcBef>
              <a:defRPr sz="2200"/>
            </a:lvl1pPr>
            <a:lvl2pPr rtl="0">
              <a:defRPr sz="2000"/>
            </a:lvl2pPr>
            <a:lvl3pPr rtl="0">
              <a:defRPr sz="1800"/>
            </a:lvl3pPr>
            <a:lvl4pPr rtl="0">
              <a:defRPr sz="1800"/>
            </a:lvl4pPr>
            <a:lvl5pPr rtl="0">
              <a:defRPr sz="1800"/>
            </a:lvl5pPr>
            <a:lvl6pPr rtl="0">
              <a:defRPr sz="2000"/>
            </a:lvl6pPr>
            <a:lvl7pPr rtl="0">
              <a:defRPr sz="2000"/>
            </a:lvl7pPr>
            <a:lvl8pPr rtl="0">
              <a:defRPr sz="2000"/>
            </a:lvl8pPr>
            <a:lvl9pPr rtl="0">
              <a:defRPr sz="2000"/>
            </a:lvl9pPr>
          </a:lstStyle>
          <a:p>
            <a:endParaRPr/>
          </a:p>
        </p:txBody>
      </p:sp>
      <p:sp>
        <p:nvSpPr>
          <p:cNvPr id="68" name="Shape 68"/>
          <p:cNvSpPr txBox="1">
            <a:spLocks noGrp="1"/>
          </p:cNvSpPr>
          <p:nvPr>
            <p:ph type="body" idx="2"/>
          </p:nvPr>
        </p:nvSpPr>
        <p:spPr>
          <a:xfrm>
            <a:off x="533399" y="1787856"/>
            <a:ext cx="3840479" cy="3720152"/>
          </a:xfrm>
          <a:prstGeom prst="rect">
            <a:avLst/>
          </a:prstGeom>
          <a:noFill/>
          <a:ln>
            <a:noFill/>
          </a:ln>
        </p:spPr>
        <p:txBody>
          <a:bodyPr lIns="91425" tIns="91425" rIns="91425" bIns="91425" anchor="t" anchorCtr="0"/>
          <a:lstStyle>
            <a:lvl1pPr marL="0" indent="0" algn="ctr" rtl="0">
              <a:spcBef>
                <a:spcPts val="600"/>
              </a:spcBef>
              <a:buNone/>
              <a:defRPr sz="1800"/>
            </a:lvl1pPr>
            <a:lvl2pPr marL="457200" indent="0" rtl="0">
              <a:buNone/>
              <a:defRPr sz="1200"/>
            </a:lvl2pPr>
            <a:lvl3pPr marL="914400" indent="0" rtl="0">
              <a:buNone/>
              <a:defRPr sz="1000"/>
            </a:lvl3pPr>
            <a:lvl4pPr marL="1371600" indent="0" rtl="0">
              <a:buNone/>
              <a:defRPr sz="900"/>
            </a:lvl4pPr>
            <a:lvl5pPr marL="1828800" indent="0" rtl="0">
              <a:buNone/>
              <a:defRPr sz="900"/>
            </a:lvl5pPr>
            <a:lvl6pPr marL="2286000" indent="0" rtl="0">
              <a:buNone/>
              <a:defRPr sz="900"/>
            </a:lvl6pPr>
            <a:lvl7pPr marL="2743200" indent="0" rtl="0">
              <a:buNone/>
              <a:defRPr sz="900"/>
            </a:lvl7pPr>
            <a:lvl8pPr marL="3200400" indent="0" rtl="0">
              <a:buNone/>
              <a:defRPr sz="900"/>
            </a:lvl8pPr>
            <a:lvl9pPr marL="3657600" indent="0" rtl="0">
              <a:buNone/>
              <a:defRPr sz="900"/>
            </a:lvl9pPr>
          </a:lstStyle>
          <a:p>
            <a:endParaRPr/>
          </a:p>
        </p:txBody>
      </p:sp>
      <p:sp>
        <p:nvSpPr>
          <p:cNvPr id="69" name="Shape 69"/>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49275" y="107576"/>
            <a:ext cx="8042276" cy="1336956"/>
          </a:xfrm>
          <a:prstGeom prst="rect">
            <a:avLst/>
          </a:prstGeom>
          <a:noFill/>
          <a:ln>
            <a:noFill/>
          </a:ln>
        </p:spPr>
        <p:txBody>
          <a:bodyPr lIns="91425" tIns="91425" rIns="91425" bIns="91425" anchor="b" anchorCtr="0"/>
          <a:lstStyle>
            <a:lvl1pPr marL="0" marR="0" indent="0" algn="ctr" rtl="0">
              <a:spcBef>
                <a:spcPts val="0"/>
              </a:spcBef>
              <a:buClr>
                <a:schemeClr val="accent1"/>
              </a:buClr>
              <a:buFont typeface="Arial"/>
              <a:buNone/>
              <a:defRPr sz="4600" b="0" i="0" u="none" strike="noStrike" cap="none" baseline="0">
                <a:solidFill>
                  <a:schemeClr val="accent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549275" y="1600200"/>
            <a:ext cx="8042276" cy="4343400"/>
          </a:xfrm>
          <a:prstGeom prst="rect">
            <a:avLst/>
          </a:prstGeom>
          <a:noFill/>
          <a:ln>
            <a:noFill/>
          </a:ln>
        </p:spPr>
        <p:txBody>
          <a:bodyPr lIns="91425" tIns="91425" rIns="91425" bIns="91425" anchor="t" anchorCtr="0"/>
          <a:lstStyle>
            <a:lvl1pPr marL="349250" marR="0" indent="-247650" algn="l" rtl="0">
              <a:spcBef>
                <a:spcPts val="2000"/>
              </a:spcBef>
              <a:buClr>
                <a:srgbClr val="6DB7D7"/>
              </a:buClr>
              <a:buFont typeface="Arial"/>
              <a:buChar char="•"/>
              <a:defRPr sz="2400" b="0" i="0" u="none" strike="noStrike" cap="none" baseline="0">
                <a:solidFill>
                  <a:srgbClr val="595959"/>
                </a:solidFill>
                <a:latin typeface="Arial"/>
                <a:ea typeface="Arial"/>
                <a:cs typeface="Arial"/>
                <a:sym typeface="Arial"/>
              </a:defRPr>
            </a:lvl1pPr>
            <a:lvl2pPr marL="685800" marR="0" indent="-250825" algn="l" rtl="0">
              <a:spcBef>
                <a:spcPts val="600"/>
              </a:spcBef>
              <a:buClr>
                <a:srgbClr val="205C77"/>
              </a:buClr>
              <a:buFont typeface="Arial"/>
              <a:buChar char="•"/>
              <a:defRPr sz="2200" b="0" i="0" u="none" strike="noStrike" cap="none" baseline="0">
                <a:solidFill>
                  <a:srgbClr val="595959"/>
                </a:solidFill>
                <a:latin typeface="Arial"/>
                <a:ea typeface="Arial"/>
                <a:cs typeface="Arial"/>
                <a:sym typeface="Arial"/>
              </a:defRPr>
            </a:lvl2pPr>
            <a:lvl3pPr marL="968375" marR="0" indent="-200025" algn="l" rtl="0">
              <a:spcBef>
                <a:spcPts val="600"/>
              </a:spcBef>
              <a:buClr>
                <a:srgbClr val="6DB7D7"/>
              </a:buClr>
              <a:buFont typeface="Arial"/>
              <a:buChar char="•"/>
              <a:defRPr sz="2000" b="0" i="0" u="none" strike="noStrike" cap="none" baseline="0">
                <a:solidFill>
                  <a:srgbClr val="595959"/>
                </a:solidFill>
                <a:latin typeface="Arial"/>
                <a:ea typeface="Arial"/>
                <a:cs typeface="Arial"/>
                <a:sym typeface="Arial"/>
              </a:defRPr>
            </a:lvl3pPr>
            <a:lvl4pPr marL="1263650" marR="0" indent="-222250" algn="l" rtl="0">
              <a:spcBef>
                <a:spcPts val="600"/>
              </a:spcBef>
              <a:buClr>
                <a:srgbClr val="205C77"/>
              </a:buClr>
              <a:buFont typeface="Arial"/>
              <a:buChar char="•"/>
              <a:defRPr sz="1800" b="0" i="0" u="none" strike="noStrike" cap="none" baseline="0">
                <a:solidFill>
                  <a:srgbClr val="595959"/>
                </a:solidFill>
                <a:latin typeface="Arial"/>
                <a:ea typeface="Arial"/>
                <a:cs typeface="Arial"/>
                <a:sym typeface="Arial"/>
              </a:defRPr>
            </a:lvl4pPr>
            <a:lvl5pPr marL="1546225" marR="0" indent="-212725" algn="l" rtl="0">
              <a:spcBef>
                <a:spcPts val="600"/>
              </a:spcBef>
              <a:buClr>
                <a:srgbClr val="6DB7D7"/>
              </a:buClr>
              <a:buFont typeface="Arial"/>
              <a:buChar char="•"/>
              <a:defRPr sz="1800" b="0" i="0" u="none" strike="noStrike" cap="none" baseline="0">
                <a:solidFill>
                  <a:srgbClr val="595959"/>
                </a:solidFill>
                <a:latin typeface="Arial"/>
                <a:ea typeface="Arial"/>
                <a:cs typeface="Arial"/>
                <a:sym typeface="Arial"/>
              </a:defRPr>
            </a:lvl5pPr>
            <a:lvl6pPr marL="1828800" marR="0" indent="-215900" algn="l" rtl="0">
              <a:spcBef>
                <a:spcPts val="360"/>
              </a:spcBef>
              <a:buClr>
                <a:schemeClr val="accent2"/>
              </a:buClr>
              <a:buFont typeface="Arial"/>
              <a:buChar char="•"/>
              <a:defRPr sz="1800" b="0" i="0" u="none" strike="noStrike" cap="none" baseline="0">
                <a:solidFill>
                  <a:srgbClr val="595959"/>
                </a:solidFill>
                <a:latin typeface="Arial"/>
                <a:ea typeface="Arial"/>
                <a:cs typeface="Arial"/>
                <a:sym typeface="Arial"/>
              </a:defRPr>
            </a:lvl6pPr>
            <a:lvl7pPr marL="2117725" marR="0" indent="-212725" algn="l" rtl="0">
              <a:spcBef>
                <a:spcPts val="360"/>
              </a:spcBef>
              <a:buClr>
                <a:srgbClr val="6DB7D7"/>
              </a:buClr>
              <a:buFont typeface="Arial"/>
              <a:buChar char="•"/>
              <a:defRPr sz="1800" b="0" i="0" u="none" strike="noStrike" cap="none" baseline="0">
                <a:solidFill>
                  <a:srgbClr val="595959"/>
                </a:solidFill>
                <a:latin typeface="Arial"/>
                <a:ea typeface="Arial"/>
                <a:cs typeface="Arial"/>
                <a:sym typeface="Arial"/>
              </a:defRPr>
            </a:lvl7pPr>
            <a:lvl8pPr marL="2398713" marR="0" indent="-214313" algn="l" rtl="0">
              <a:spcBef>
                <a:spcPts val="360"/>
              </a:spcBef>
              <a:buClr>
                <a:schemeClr val="accent2"/>
              </a:buClr>
              <a:buFont typeface="Arial"/>
              <a:buChar char="•"/>
              <a:defRPr sz="1800" b="0" i="0" u="none" strike="noStrike" cap="none" baseline="0">
                <a:solidFill>
                  <a:srgbClr val="595959"/>
                </a:solidFill>
                <a:latin typeface="Arial"/>
                <a:ea typeface="Arial"/>
                <a:cs typeface="Arial"/>
                <a:sym typeface="Arial"/>
              </a:defRPr>
            </a:lvl8pPr>
            <a:lvl9pPr marL="2689225" marR="0" indent="-212725" algn="l" rtl="0">
              <a:spcBef>
                <a:spcPts val="360"/>
              </a:spcBef>
              <a:buClr>
                <a:srgbClr val="6DB7D7"/>
              </a:buClr>
              <a:buFont typeface="Arial"/>
              <a:buChar char="•"/>
              <a:defRPr sz="1800" b="0" i="0" u="none" strike="noStrike" cap="none" baseline="0">
                <a:solidFill>
                  <a:srgbClr val="595959"/>
                </a:solidFill>
                <a:latin typeface="Arial"/>
                <a:ea typeface="Arial"/>
                <a:cs typeface="Arial"/>
                <a:sym typeface="Arial"/>
              </a:defRPr>
            </a:lvl9pPr>
          </a:lstStyle>
          <a:p>
            <a:endParaRPr/>
          </a:p>
        </p:txBody>
      </p:sp>
      <p:sp>
        <p:nvSpPr>
          <p:cNvPr id="11" name="Shape 11"/>
          <p:cNvSpPr txBox="1">
            <a:spLocks noGrp="1"/>
          </p:cNvSpPr>
          <p:nvPr>
            <p:ph type="dt" idx="10"/>
          </p:nvPr>
        </p:nvSpPr>
        <p:spPr>
          <a:xfrm>
            <a:off x="5629835" y="6275667"/>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264458" y="6275667"/>
            <a:ext cx="4840940"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7897906" y="6275667"/>
            <a:ext cx="990599" cy="365125"/>
          </a:xfrm>
          <a:prstGeom prst="rect">
            <a:avLst/>
          </a:prstGeom>
          <a:noFill/>
          <a:ln>
            <a:noFill/>
          </a:ln>
        </p:spPr>
        <p:txBody>
          <a:bodyPr lIns="91425" tIns="91425" rIns="91425" bIns="91425" anchor="ctr" anchorCtr="0"/>
          <a:lstStyle>
            <a:lvl1pPr marL="0" marR="0" indent="0" algn="r" rtl="0">
              <a:defRPr sz="3600" b="0" i="0" u="none" strike="noStrike" cap="none" baseline="0">
                <a:solidFill>
                  <a:schemeClr val="lt1"/>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1322920" y="1523999"/>
            <a:ext cx="6498157" cy="1724866"/>
          </a:xfrm>
          <a:prstGeom prst="rect">
            <a:avLst/>
          </a:prstGeom>
          <a:noFill/>
          <a:ln>
            <a:noFill/>
          </a:ln>
        </p:spPr>
        <p:txBody>
          <a:bodyPr lIns="91425" tIns="45700" rIns="91425" bIns="45700" anchor="b" anchorCtr="0">
            <a:noAutofit/>
          </a:bodyPr>
          <a:lstStyle/>
          <a:p>
            <a:pPr marL="0" marR="0" lvl="0" indent="0" algn="ctr" rtl="0">
              <a:spcBef>
                <a:spcPts val="0"/>
              </a:spcBef>
              <a:buClr>
                <a:srgbClr val="6DB7D7"/>
              </a:buClr>
              <a:buSzPct val="25000"/>
              <a:buFont typeface="Arial"/>
              <a:buNone/>
            </a:pPr>
            <a:r>
              <a:rPr lang="en-US" sz="4600" b="0" i="0" u="none" strike="noStrike" cap="none" baseline="0">
                <a:solidFill>
                  <a:schemeClr val="accent1"/>
                </a:solidFill>
                <a:latin typeface="Arial"/>
                <a:ea typeface="Arial"/>
                <a:cs typeface="Arial"/>
                <a:sym typeface="Arial"/>
              </a:rPr>
              <a:t>CUAS Notes on Workload:</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A Working Document</a:t>
            </a:r>
          </a:p>
        </p:txBody>
      </p:sp>
      <p:sp>
        <p:nvSpPr>
          <p:cNvPr id="93" name="Shape 93"/>
          <p:cNvSpPr txBox="1">
            <a:spLocks noGrp="1"/>
          </p:cNvSpPr>
          <p:nvPr>
            <p:ph type="subTitle" idx="1"/>
          </p:nvPr>
        </p:nvSpPr>
        <p:spPr>
          <a:xfrm>
            <a:off x="1322920" y="3376992"/>
            <a:ext cx="6498159" cy="916640"/>
          </a:xfrm>
          <a:prstGeom prst="rect">
            <a:avLst/>
          </a:prstGeom>
          <a:noFill/>
          <a:ln>
            <a:noFill/>
          </a:ln>
        </p:spPr>
        <p:txBody>
          <a:bodyPr lIns="91425" tIns="45700" rIns="91425" bIns="45700" anchor="t" anchorCtr="0">
            <a:noAutofit/>
          </a:bodyPr>
          <a:lstStyle/>
          <a:p>
            <a:pPr marL="0" marR="0" lvl="0" indent="0" algn="ctr" rtl="0">
              <a:spcBef>
                <a:spcPts val="300"/>
              </a:spcBef>
              <a:buClr>
                <a:srgbClr val="6DB7D7"/>
              </a:buClr>
              <a:buSzPct val="25000"/>
              <a:buFont typeface="Arial"/>
              <a:buNone/>
            </a:pPr>
            <a:r>
              <a:rPr lang="en-US" sz="1800" b="0" i="0" u="none" strike="noStrike" cap="none" baseline="0">
                <a:solidFill>
                  <a:srgbClr val="888888"/>
                </a:solidFill>
                <a:latin typeface="Arial"/>
                <a:ea typeface="Arial"/>
                <a:cs typeface="Arial"/>
                <a:sym typeface="Arial"/>
              </a:rPr>
              <a:t>Mike Goodrich, Eric Mercer</a:t>
            </a:r>
          </a:p>
          <a:p>
            <a:pPr marL="0" marR="0" lvl="0" indent="0" algn="ctr" rtl="0">
              <a:spcBef>
                <a:spcPts val="300"/>
              </a:spcBef>
              <a:buClr>
                <a:srgbClr val="6DB7D7"/>
              </a:buClr>
              <a:buSzPct val="25000"/>
              <a:buFont typeface="Arial"/>
              <a:buNone/>
            </a:pPr>
            <a:r>
              <a:rPr lang="en-US" sz="1800" b="0" i="0" u="none" strike="noStrike" cap="none" baseline="0">
                <a:solidFill>
                  <a:srgbClr val="888888"/>
                </a:solidFill>
                <a:latin typeface="Arial"/>
                <a:ea typeface="Arial"/>
                <a:cs typeface="Arial"/>
                <a:sym typeface="Arial"/>
              </a:rPr>
              <a:t>TJ Gledhill, Robert Ivie, Jared Moore</a:t>
            </a:r>
          </a:p>
          <a:p>
            <a:pPr marL="0" marR="0" lvl="0" indent="0" algn="ctr" rtl="0">
              <a:spcBef>
                <a:spcPts val="300"/>
              </a:spcBef>
              <a:buClr>
                <a:srgbClr val="6DB7D7"/>
              </a:buClr>
              <a:buSzPct val="25000"/>
              <a:buFont typeface="Arial"/>
              <a:buNone/>
            </a:pPr>
            <a:r>
              <a:rPr lang="en-US" sz="1800" b="0" i="0" u="none" strike="noStrike" cap="none" baseline="0">
                <a:solidFill>
                  <a:srgbClr val="888888"/>
                </a:solidFill>
                <a:latin typeface="Arial"/>
                <a:ea typeface="Arial"/>
                <a:cs typeface="Arial"/>
                <a:sym typeface="Arial"/>
              </a:rPr>
              <a:t>Brigham Young University</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Workload: Possible Operational Definitions</a:t>
            </a:r>
          </a:p>
        </p:txBody>
      </p:sp>
      <p:sp>
        <p:nvSpPr>
          <p:cNvPr id="178" name="Shape 178"/>
          <p:cNvSpPr txBox="1">
            <a:spLocks noGrp="1"/>
          </p:cNvSpPr>
          <p:nvPr>
            <p:ph type="body" idx="1"/>
          </p:nvPr>
        </p:nvSpPr>
        <p:spPr>
          <a:xfrm>
            <a:off x="549275" y="1900601"/>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26984"/>
              <a:buFont typeface="Arial"/>
              <a:buChar char="•"/>
            </a:pPr>
            <a:r>
              <a:rPr lang="en-US" sz="2050" b="0" i="0" u="none" strike="noStrike" cap="none" baseline="0">
                <a:solidFill>
                  <a:srgbClr val="595959"/>
                </a:solidFill>
                <a:latin typeface="Arial"/>
                <a:ea typeface="Arial"/>
                <a:cs typeface="Arial"/>
                <a:sym typeface="Arial"/>
              </a:rPr>
              <a:t>Workload emerges where a task portfolio meets agent capabilities</a:t>
            </a:r>
          </a:p>
          <a:p>
            <a:pPr marL="349250" marR="0" lvl="0" indent="-349250" algn="l" rtl="0">
              <a:spcBef>
                <a:spcPts val="2000"/>
              </a:spcBef>
              <a:buClr>
                <a:srgbClr val="6DB7D7"/>
              </a:buClr>
              <a:buSzPct val="126984"/>
              <a:buFont typeface="Arial"/>
              <a:buChar char="•"/>
            </a:pPr>
            <a:r>
              <a:rPr lang="en-US" sz="2050" b="0" i="0" u="none" strike="noStrike" cap="none" baseline="0">
                <a:solidFill>
                  <a:srgbClr val="595959"/>
                </a:solidFill>
                <a:latin typeface="Arial"/>
                <a:ea typeface="Arial"/>
                <a:cs typeface="Arial"/>
                <a:sym typeface="Arial"/>
              </a:rPr>
              <a:t>                  Workload is a (tasks, agent) tuple</a:t>
            </a:r>
          </a:p>
          <a:p>
            <a:pPr marL="349250" marR="0" lvl="0" indent="-349250" algn="l" rtl="0">
              <a:spcBef>
                <a:spcPts val="2000"/>
              </a:spcBef>
              <a:buClr>
                <a:srgbClr val="6DB7D7"/>
              </a:buClr>
              <a:buSzPct val="126984"/>
              <a:buFont typeface="Arial"/>
              <a:buChar char="•"/>
            </a:pPr>
            <a:r>
              <a:rPr lang="en-US" sz="2050" b="0" i="0" u="none" strike="noStrike" cap="none" baseline="0">
                <a:solidFill>
                  <a:srgbClr val="595959"/>
                </a:solidFill>
                <a:latin typeface="Arial"/>
                <a:ea typeface="Arial"/>
                <a:cs typeface="Arial"/>
                <a:sym typeface="Arial"/>
              </a:rPr>
              <a:t>Implications of definitions</a:t>
            </a:r>
          </a:p>
          <a:p>
            <a:pPr marL="685800" marR="0" lvl="1" indent="-342900" algn="l" rtl="0">
              <a:spcBef>
                <a:spcPts val="600"/>
              </a:spcBef>
              <a:buClr>
                <a:srgbClr val="205C77"/>
              </a:buClr>
              <a:buSzPct val="127192"/>
              <a:buFont typeface="Arial"/>
              <a:buChar char="•"/>
            </a:pPr>
            <a:r>
              <a:rPr lang="en-US" sz="1850" b="0" i="0" u="none" strike="noStrike" cap="none" baseline="0">
                <a:solidFill>
                  <a:srgbClr val="595959"/>
                </a:solidFill>
                <a:latin typeface="Arial"/>
                <a:ea typeface="Arial"/>
                <a:cs typeface="Arial"/>
                <a:sym typeface="Arial"/>
              </a:rPr>
              <a:t>Workload can be defined for humans and artificial agents</a:t>
            </a:r>
          </a:p>
          <a:p>
            <a:pPr marL="685800" marR="0" lvl="1" indent="-342900" algn="l" rtl="0">
              <a:spcBef>
                <a:spcPts val="600"/>
              </a:spcBef>
              <a:buClr>
                <a:srgbClr val="205C77"/>
              </a:buClr>
              <a:buSzPct val="127192"/>
              <a:buFont typeface="Arial"/>
              <a:buChar char="•"/>
            </a:pPr>
            <a:r>
              <a:rPr lang="en-US" sz="1850" b="0" i="0" u="none" strike="noStrike" cap="none" baseline="0">
                <a:solidFill>
                  <a:srgbClr val="595959"/>
                </a:solidFill>
                <a:latin typeface="Arial"/>
                <a:ea typeface="Arial"/>
                <a:cs typeface="Arial"/>
                <a:sym typeface="Arial"/>
              </a:rPr>
              <a:t>Workload depends on both complexity of task portfolio and expertise of the agents involved</a:t>
            </a:r>
          </a:p>
          <a:p>
            <a:pPr marL="349250" marR="0" lvl="0" indent="-349250" algn="l" rtl="0">
              <a:spcBef>
                <a:spcPts val="2000"/>
              </a:spcBef>
              <a:buClr>
                <a:srgbClr val="6DB7D7"/>
              </a:buClr>
              <a:buSzPct val="126984"/>
              <a:buFont typeface="Arial"/>
              <a:buChar char="•"/>
            </a:pPr>
            <a:r>
              <a:rPr lang="en-US" sz="2050" b="0" i="0" u="none" strike="noStrike" cap="none" baseline="0">
                <a:solidFill>
                  <a:srgbClr val="595959"/>
                </a:solidFill>
                <a:latin typeface="Arial"/>
                <a:ea typeface="Arial"/>
                <a:cs typeface="Arial"/>
                <a:sym typeface="Arial"/>
              </a:rPr>
              <a:t>“As an analogy to one of the major models of individual workload (cf. Norman and Bobrow, 1975), team workload can be characterized as the relationship between the finite performance capacities of a team and the demands placed on the team by its performance environment.”</a:t>
            </a:r>
            <a:r>
              <a:rPr lang="en-US" sz="2050" b="0" i="0" u="none" strike="noStrike" cap="none" baseline="30000">
                <a:solidFill>
                  <a:srgbClr val="595959"/>
                </a:solidFill>
                <a:latin typeface="Arial"/>
                <a:ea typeface="Arial"/>
                <a:cs typeface="Arial"/>
                <a:sym typeface="Arial"/>
              </a:rPr>
              <a:t>*</a:t>
            </a:r>
          </a:p>
          <a:p>
            <a:endParaRPr lang="en-US" sz="2050" b="0" i="0" u="none" strike="noStrike" cap="none" baseline="30000">
              <a:solidFill>
                <a:srgbClr val="595959"/>
              </a:solidFill>
              <a:latin typeface="Arial"/>
              <a:ea typeface="Arial"/>
              <a:cs typeface="Arial"/>
              <a:sym typeface="Arial"/>
            </a:endParaRPr>
          </a:p>
        </p:txBody>
      </p:sp>
      <p:grpSp>
        <p:nvGrpSpPr>
          <p:cNvPr id="179" name="Shape 179"/>
          <p:cNvGrpSpPr/>
          <p:nvPr/>
        </p:nvGrpSpPr>
        <p:grpSpPr>
          <a:xfrm>
            <a:off x="996619" y="2760461"/>
            <a:ext cx="1276815" cy="205040"/>
            <a:chOff x="4950" y="-41250"/>
            <a:chExt cx="3010700" cy="3034250"/>
          </a:xfrm>
        </p:grpSpPr>
        <p:sp>
          <p:nvSpPr>
            <p:cNvPr id="180" name="Shape 180"/>
            <p:cNvSpPr/>
            <p:nvPr/>
          </p:nvSpPr>
          <p:spPr>
            <a:xfrm>
              <a:off x="4950" y="98925"/>
              <a:ext cx="594225" cy="2869350"/>
            </a:xfrm>
            <a:custGeom>
              <a:avLst/>
              <a:gdLst/>
              <a:ahLst/>
              <a:cxnLst/>
              <a:rect l="0" t="0" r="0" b="0"/>
              <a:pathLst>
                <a:path w="23769" h="114774" extrusionOk="0">
                  <a:moveTo>
                    <a:pt x="1588" y="1"/>
                  </a:moveTo>
                  <a:cubicBezTo>
                    <a:pt x="695" y="1"/>
                    <a:pt x="0" y="4948"/>
                    <a:pt x="0" y="6597"/>
                  </a:cubicBezTo>
                  <a:cubicBezTo>
                    <a:pt x="0" y="6927"/>
                    <a:pt x="50" y="7586"/>
                    <a:pt x="149" y="7916"/>
                  </a:cubicBezTo>
                  <a:cubicBezTo>
                    <a:pt x="1241" y="8576"/>
                    <a:pt x="3672" y="9895"/>
                    <a:pt x="3672" y="53099"/>
                  </a:cubicBezTo>
                  <a:cubicBezTo>
                    <a:pt x="3672" y="77175"/>
                    <a:pt x="2829" y="104219"/>
                    <a:pt x="2730" y="108177"/>
                  </a:cubicBezTo>
                  <a:cubicBezTo>
                    <a:pt x="2581" y="110816"/>
                    <a:pt x="2581" y="111145"/>
                    <a:pt x="2581" y="112465"/>
                  </a:cubicBezTo>
                  <a:cubicBezTo>
                    <a:pt x="2581" y="113124"/>
                    <a:pt x="2581" y="114773"/>
                    <a:pt x="2779" y="114773"/>
                  </a:cubicBezTo>
                  <a:cubicBezTo>
                    <a:pt x="3027" y="114773"/>
                    <a:pt x="6153" y="88389"/>
                    <a:pt x="8436" y="65632"/>
                  </a:cubicBezTo>
                  <a:cubicBezTo>
                    <a:pt x="8982" y="60355"/>
                    <a:pt x="10768" y="42546"/>
                    <a:pt x="12802" y="16821"/>
                  </a:cubicBezTo>
                  <a:cubicBezTo>
                    <a:pt x="14936" y="61345"/>
                    <a:pt x="15035" y="103230"/>
                    <a:pt x="15035" y="104549"/>
                  </a:cubicBezTo>
                  <a:cubicBezTo>
                    <a:pt x="15035" y="107518"/>
                    <a:pt x="15035" y="113124"/>
                    <a:pt x="15085" y="113454"/>
                  </a:cubicBezTo>
                  <a:cubicBezTo>
                    <a:pt x="15085" y="114114"/>
                    <a:pt x="15134" y="114773"/>
                    <a:pt x="15234" y="114773"/>
                  </a:cubicBezTo>
                  <a:cubicBezTo>
                    <a:pt x="15581" y="114773"/>
                    <a:pt x="19005" y="86080"/>
                    <a:pt x="20493" y="70249"/>
                  </a:cubicBezTo>
                  <a:cubicBezTo>
                    <a:pt x="21287" y="61674"/>
                    <a:pt x="23768" y="35620"/>
                    <a:pt x="23768" y="16821"/>
                  </a:cubicBezTo>
                  <a:cubicBezTo>
                    <a:pt x="23768" y="660"/>
                    <a:pt x="22230" y="1"/>
                    <a:pt x="21982" y="1"/>
                  </a:cubicBezTo>
                  <a:cubicBezTo>
                    <a:pt x="21337" y="1"/>
                    <a:pt x="20990" y="9565"/>
                    <a:pt x="20990" y="12204"/>
                  </a:cubicBezTo>
                  <a:cubicBezTo>
                    <a:pt x="20990" y="14512"/>
                    <a:pt x="21138" y="14512"/>
                    <a:pt x="21238" y="14512"/>
                  </a:cubicBezTo>
                  <a:cubicBezTo>
                    <a:pt x="21585" y="14842"/>
                    <a:pt x="22726" y="15831"/>
                    <a:pt x="22726" y="26385"/>
                  </a:cubicBezTo>
                  <a:cubicBezTo>
                    <a:pt x="22726" y="44195"/>
                    <a:pt x="16871" y="93006"/>
                    <a:pt x="16772" y="93006"/>
                  </a:cubicBezTo>
                  <a:cubicBezTo>
                    <a:pt x="16722" y="93006"/>
                    <a:pt x="16722" y="92676"/>
                    <a:pt x="16722" y="89378"/>
                  </a:cubicBezTo>
                  <a:cubicBezTo>
                    <a:pt x="16673" y="83771"/>
                    <a:pt x="16375" y="46833"/>
                    <a:pt x="14192" y="3958"/>
                  </a:cubicBezTo>
                  <a:cubicBezTo>
                    <a:pt x="13993" y="330"/>
                    <a:pt x="13993" y="1"/>
                    <a:pt x="13745" y="1"/>
                  </a:cubicBezTo>
                  <a:cubicBezTo>
                    <a:pt x="13249" y="1"/>
                    <a:pt x="12306" y="4288"/>
                    <a:pt x="12306" y="6597"/>
                  </a:cubicBezTo>
                  <a:cubicBezTo>
                    <a:pt x="12306" y="6927"/>
                    <a:pt x="12405" y="9565"/>
                    <a:pt x="12455" y="9565"/>
                  </a:cubicBezTo>
                  <a:cubicBezTo>
                    <a:pt x="12356" y="10554"/>
                    <a:pt x="12108" y="14182"/>
                    <a:pt x="11363" y="23087"/>
                  </a:cubicBezTo>
                  <a:cubicBezTo>
                    <a:pt x="8783" y="54419"/>
                    <a:pt x="5856" y="79814"/>
                    <a:pt x="4913" y="87729"/>
                  </a:cubicBezTo>
                  <a:cubicBezTo>
                    <a:pt x="5062" y="80473"/>
                    <a:pt x="5459" y="64313"/>
                    <a:pt x="5459" y="47823"/>
                  </a:cubicBezTo>
                  <a:cubicBezTo>
                    <a:pt x="5459" y="37269"/>
                    <a:pt x="5359" y="1"/>
                    <a:pt x="1588" y="1"/>
                  </a:cubicBezTo>
                  <a:close/>
                </a:path>
              </a:pathLst>
            </a:custGeom>
            <a:solidFill>
              <a:srgbClr val="666666"/>
            </a:solidFill>
            <a:ln>
              <a:noFill/>
            </a:ln>
          </p:spPr>
          <p:txBody>
            <a:bodyPr lIns="91425" tIns="91425" rIns="91425" bIns="91425" anchor="ctr" anchorCtr="0">
              <a:noAutofit/>
            </a:bodyPr>
            <a:lstStyle/>
            <a:p>
              <a:endParaRPr/>
            </a:p>
          </p:txBody>
        </p:sp>
        <p:sp>
          <p:nvSpPr>
            <p:cNvPr id="181" name="Shape 181"/>
            <p:cNvSpPr/>
            <p:nvPr/>
          </p:nvSpPr>
          <p:spPr>
            <a:xfrm>
              <a:off x="833600" y="667850"/>
              <a:ext cx="296500" cy="2283925"/>
            </a:xfrm>
            <a:custGeom>
              <a:avLst/>
              <a:gdLst/>
              <a:ahLst/>
              <a:cxnLst/>
              <a:rect l="0" t="0" r="0" b="0"/>
              <a:pathLst>
                <a:path w="11860" h="91357" extrusionOk="0">
                  <a:moveTo>
                    <a:pt x="7195" y="0"/>
                  </a:moveTo>
                  <a:cubicBezTo>
                    <a:pt x="3374" y="0"/>
                    <a:pt x="0" y="19129"/>
                    <a:pt x="0" y="45514"/>
                  </a:cubicBezTo>
                  <a:cubicBezTo>
                    <a:pt x="0" y="71898"/>
                    <a:pt x="3325" y="91357"/>
                    <a:pt x="7195" y="91357"/>
                  </a:cubicBezTo>
                  <a:lnTo>
                    <a:pt x="11065" y="91357"/>
                  </a:lnTo>
                  <a:cubicBezTo>
                    <a:pt x="11413" y="91357"/>
                    <a:pt x="11859" y="91357"/>
                    <a:pt x="11859" y="88059"/>
                  </a:cubicBezTo>
                  <a:cubicBezTo>
                    <a:pt x="11859" y="85090"/>
                    <a:pt x="11413" y="85090"/>
                    <a:pt x="11065" y="85090"/>
                  </a:cubicBezTo>
                  <a:lnTo>
                    <a:pt x="7294" y="85090"/>
                  </a:lnTo>
                  <a:cubicBezTo>
                    <a:pt x="3970" y="85090"/>
                    <a:pt x="1241" y="69919"/>
                    <a:pt x="943" y="48812"/>
                  </a:cubicBezTo>
                  <a:lnTo>
                    <a:pt x="11065" y="48812"/>
                  </a:lnTo>
                  <a:cubicBezTo>
                    <a:pt x="11413" y="48812"/>
                    <a:pt x="11859" y="48812"/>
                    <a:pt x="11859" y="45514"/>
                  </a:cubicBezTo>
                  <a:cubicBezTo>
                    <a:pt x="11859" y="42545"/>
                    <a:pt x="11413" y="42545"/>
                    <a:pt x="11065" y="42545"/>
                  </a:cubicBezTo>
                  <a:lnTo>
                    <a:pt x="943" y="42545"/>
                  </a:lnTo>
                  <a:cubicBezTo>
                    <a:pt x="1241" y="21108"/>
                    <a:pt x="4019" y="6267"/>
                    <a:pt x="7245" y="6267"/>
                  </a:cubicBezTo>
                  <a:lnTo>
                    <a:pt x="11065" y="6267"/>
                  </a:lnTo>
                  <a:cubicBezTo>
                    <a:pt x="11413" y="6267"/>
                    <a:pt x="11859" y="6267"/>
                    <a:pt x="11859" y="2969"/>
                  </a:cubicBezTo>
                  <a:cubicBezTo>
                    <a:pt x="11859" y="0"/>
                    <a:pt x="11413" y="0"/>
                    <a:pt x="11065" y="0"/>
                  </a:cubicBezTo>
                  <a:close/>
                </a:path>
              </a:pathLst>
            </a:custGeom>
            <a:solidFill>
              <a:srgbClr val="666666"/>
            </a:solidFill>
            <a:ln>
              <a:noFill/>
            </a:ln>
          </p:spPr>
          <p:txBody>
            <a:bodyPr lIns="91425" tIns="91425" rIns="91425" bIns="91425" anchor="ctr" anchorCtr="0">
              <a:noAutofit/>
            </a:bodyPr>
            <a:lstStyle/>
            <a:p>
              <a:endParaRPr/>
            </a:p>
          </p:txBody>
        </p:sp>
        <p:sp>
          <p:nvSpPr>
            <p:cNvPr id="182" name="Shape 182"/>
            <p:cNvSpPr/>
            <p:nvPr/>
          </p:nvSpPr>
          <p:spPr>
            <a:xfrm>
              <a:off x="1362050" y="-24750"/>
              <a:ext cx="455275" cy="2819875"/>
            </a:xfrm>
            <a:custGeom>
              <a:avLst/>
              <a:gdLst/>
              <a:ahLst/>
              <a:cxnLst/>
              <a:rect l="0" t="0" r="0" b="0"/>
              <a:pathLst>
                <a:path w="18211" h="112795" extrusionOk="0">
                  <a:moveTo>
                    <a:pt x="18012" y="1"/>
                  </a:moveTo>
                  <a:cubicBezTo>
                    <a:pt x="17516" y="1"/>
                    <a:pt x="16821" y="2639"/>
                    <a:pt x="16424" y="4288"/>
                  </a:cubicBezTo>
                  <a:cubicBezTo>
                    <a:pt x="16275" y="4948"/>
                    <a:pt x="15730" y="4948"/>
                    <a:pt x="15630" y="4948"/>
                  </a:cubicBezTo>
                  <a:lnTo>
                    <a:pt x="7145" y="4948"/>
                  </a:lnTo>
                  <a:cubicBezTo>
                    <a:pt x="5558" y="4948"/>
                    <a:pt x="5310" y="4948"/>
                    <a:pt x="4168" y="8246"/>
                  </a:cubicBezTo>
                  <a:cubicBezTo>
                    <a:pt x="1042" y="16821"/>
                    <a:pt x="0" y="36279"/>
                    <a:pt x="0" y="39577"/>
                  </a:cubicBezTo>
                  <a:cubicBezTo>
                    <a:pt x="0" y="40237"/>
                    <a:pt x="50" y="40567"/>
                    <a:pt x="199" y="40567"/>
                  </a:cubicBezTo>
                  <a:cubicBezTo>
                    <a:pt x="695" y="40567"/>
                    <a:pt x="2084" y="35949"/>
                    <a:pt x="2233" y="31992"/>
                  </a:cubicBezTo>
                  <a:cubicBezTo>
                    <a:pt x="2432" y="28364"/>
                    <a:pt x="2630" y="24406"/>
                    <a:pt x="3126" y="19459"/>
                  </a:cubicBezTo>
                  <a:cubicBezTo>
                    <a:pt x="3672" y="14842"/>
                    <a:pt x="3771" y="14842"/>
                    <a:pt x="4416" y="14842"/>
                  </a:cubicBezTo>
                  <a:lnTo>
                    <a:pt x="9428" y="14842"/>
                  </a:lnTo>
                  <a:cubicBezTo>
                    <a:pt x="8733" y="21768"/>
                    <a:pt x="8039" y="38918"/>
                    <a:pt x="7245" y="60025"/>
                  </a:cubicBezTo>
                  <a:cubicBezTo>
                    <a:pt x="6798" y="71898"/>
                    <a:pt x="6004" y="93336"/>
                    <a:pt x="4565" y="102900"/>
                  </a:cubicBezTo>
                  <a:cubicBezTo>
                    <a:pt x="3126" y="102900"/>
                    <a:pt x="2035" y="109826"/>
                    <a:pt x="2035" y="111475"/>
                  </a:cubicBezTo>
                  <a:cubicBezTo>
                    <a:pt x="2035" y="112465"/>
                    <a:pt x="2084" y="112794"/>
                    <a:pt x="2580" y="112794"/>
                  </a:cubicBezTo>
                  <a:lnTo>
                    <a:pt x="7145" y="112794"/>
                  </a:lnTo>
                  <a:cubicBezTo>
                    <a:pt x="8485" y="112794"/>
                    <a:pt x="9577" y="105868"/>
                    <a:pt x="9577" y="103890"/>
                  </a:cubicBezTo>
                  <a:cubicBezTo>
                    <a:pt x="9577" y="102900"/>
                    <a:pt x="9378" y="102900"/>
                    <a:pt x="9031" y="102900"/>
                  </a:cubicBezTo>
                  <a:lnTo>
                    <a:pt x="5855" y="102900"/>
                  </a:lnTo>
                  <a:cubicBezTo>
                    <a:pt x="7840" y="92346"/>
                    <a:pt x="8733" y="73547"/>
                    <a:pt x="9180" y="62664"/>
                  </a:cubicBezTo>
                  <a:lnTo>
                    <a:pt x="10172" y="36609"/>
                  </a:lnTo>
                  <a:cubicBezTo>
                    <a:pt x="10420" y="30673"/>
                    <a:pt x="10668" y="24076"/>
                    <a:pt x="11165" y="14842"/>
                  </a:cubicBezTo>
                  <a:lnTo>
                    <a:pt x="13398" y="14842"/>
                  </a:lnTo>
                  <a:cubicBezTo>
                    <a:pt x="17218" y="14842"/>
                    <a:pt x="18211" y="2309"/>
                    <a:pt x="18211" y="990"/>
                  </a:cubicBezTo>
                  <a:cubicBezTo>
                    <a:pt x="18211" y="330"/>
                    <a:pt x="18161" y="1"/>
                    <a:pt x="18012" y="1"/>
                  </a:cubicBezTo>
                  <a:close/>
                </a:path>
              </a:pathLst>
            </a:custGeom>
            <a:solidFill>
              <a:srgbClr val="666666"/>
            </a:solidFill>
            <a:ln>
              <a:noFill/>
            </a:ln>
          </p:spPr>
          <p:txBody>
            <a:bodyPr lIns="91425" tIns="91425" rIns="91425" bIns="91425" anchor="ctr" anchorCtr="0">
              <a:noAutofit/>
            </a:bodyPr>
            <a:lstStyle/>
            <a:p>
              <a:endParaRPr/>
            </a:p>
          </p:txBody>
        </p:sp>
        <p:sp>
          <p:nvSpPr>
            <p:cNvPr id="183" name="Shape 183"/>
            <p:cNvSpPr/>
            <p:nvPr/>
          </p:nvSpPr>
          <p:spPr>
            <a:xfrm>
              <a:off x="2036875" y="857475"/>
              <a:ext cx="286575" cy="1896425"/>
            </a:xfrm>
            <a:custGeom>
              <a:avLst/>
              <a:gdLst/>
              <a:ahLst/>
              <a:cxnLst/>
              <a:rect l="0" t="0" r="0" b="0"/>
              <a:pathLst>
                <a:path w="11463" h="75857" extrusionOk="0">
                  <a:moveTo>
                    <a:pt x="496" y="1"/>
                  </a:moveTo>
                  <a:cubicBezTo>
                    <a:pt x="248" y="1"/>
                    <a:pt x="0" y="1320"/>
                    <a:pt x="0" y="3299"/>
                  </a:cubicBezTo>
                  <a:cubicBezTo>
                    <a:pt x="0" y="4288"/>
                    <a:pt x="99" y="4948"/>
                    <a:pt x="298" y="6597"/>
                  </a:cubicBezTo>
                  <a:lnTo>
                    <a:pt x="5012" y="37929"/>
                  </a:lnTo>
                  <a:lnTo>
                    <a:pt x="298" y="69260"/>
                  </a:lnTo>
                  <a:cubicBezTo>
                    <a:pt x="99" y="70909"/>
                    <a:pt x="0" y="71899"/>
                    <a:pt x="0" y="72888"/>
                  </a:cubicBezTo>
                  <a:cubicBezTo>
                    <a:pt x="0" y="74537"/>
                    <a:pt x="248" y="75856"/>
                    <a:pt x="496" y="75856"/>
                  </a:cubicBezTo>
                  <a:cubicBezTo>
                    <a:pt x="695" y="75856"/>
                    <a:pt x="695" y="75856"/>
                    <a:pt x="993" y="73877"/>
                  </a:cubicBezTo>
                  <a:lnTo>
                    <a:pt x="5706" y="42546"/>
                  </a:lnTo>
                  <a:lnTo>
                    <a:pt x="10470" y="73877"/>
                  </a:lnTo>
                  <a:cubicBezTo>
                    <a:pt x="10718" y="75526"/>
                    <a:pt x="10867" y="75856"/>
                    <a:pt x="10966" y="75856"/>
                  </a:cubicBezTo>
                  <a:cubicBezTo>
                    <a:pt x="11264" y="75856"/>
                    <a:pt x="11462" y="74537"/>
                    <a:pt x="11462" y="72888"/>
                  </a:cubicBezTo>
                  <a:cubicBezTo>
                    <a:pt x="11462" y="71569"/>
                    <a:pt x="11413" y="71239"/>
                    <a:pt x="11165" y="69590"/>
                  </a:cubicBezTo>
                  <a:lnTo>
                    <a:pt x="6451" y="37929"/>
                  </a:lnTo>
                  <a:lnTo>
                    <a:pt x="11165" y="6597"/>
                  </a:lnTo>
                  <a:cubicBezTo>
                    <a:pt x="11413" y="4618"/>
                    <a:pt x="11462" y="4288"/>
                    <a:pt x="11462" y="3299"/>
                  </a:cubicBezTo>
                  <a:cubicBezTo>
                    <a:pt x="11462" y="1320"/>
                    <a:pt x="11264" y="1"/>
                    <a:pt x="10966" y="1"/>
                  </a:cubicBezTo>
                  <a:cubicBezTo>
                    <a:pt x="10817" y="1"/>
                    <a:pt x="10718" y="660"/>
                    <a:pt x="10470" y="1980"/>
                  </a:cubicBezTo>
                  <a:lnTo>
                    <a:pt x="5756" y="33641"/>
                  </a:lnTo>
                  <a:lnTo>
                    <a:pt x="993" y="1980"/>
                  </a:lnTo>
                  <a:cubicBezTo>
                    <a:pt x="695" y="331"/>
                    <a:pt x="695" y="1"/>
                    <a:pt x="496" y="1"/>
                  </a:cubicBezTo>
                  <a:close/>
                </a:path>
              </a:pathLst>
            </a:custGeom>
            <a:solidFill>
              <a:srgbClr val="666666"/>
            </a:solidFill>
            <a:ln>
              <a:noFill/>
            </a:ln>
          </p:spPr>
          <p:txBody>
            <a:bodyPr lIns="91425" tIns="91425" rIns="91425" bIns="91425" anchor="ctr" anchorCtr="0">
              <a:noAutofit/>
            </a:bodyPr>
            <a:lstStyle/>
            <a:p>
              <a:endParaRPr/>
            </a:p>
          </p:txBody>
        </p:sp>
        <p:sp>
          <p:nvSpPr>
            <p:cNvPr id="184" name="Shape 184"/>
            <p:cNvSpPr/>
            <p:nvPr/>
          </p:nvSpPr>
          <p:spPr>
            <a:xfrm>
              <a:off x="2559125" y="-41250"/>
              <a:ext cx="456525" cy="3034250"/>
            </a:xfrm>
            <a:custGeom>
              <a:avLst/>
              <a:gdLst/>
              <a:ahLst/>
              <a:cxnLst/>
              <a:rect l="0" t="0" r="0" b="0"/>
              <a:pathLst>
                <a:path w="18261" h="121370" extrusionOk="0">
                  <a:moveTo>
                    <a:pt x="13000" y="18800"/>
                  </a:moveTo>
                  <a:lnTo>
                    <a:pt x="13000" y="28364"/>
                  </a:lnTo>
                  <a:cubicBezTo>
                    <a:pt x="13000" y="36609"/>
                    <a:pt x="13050" y="48153"/>
                    <a:pt x="13100" y="56068"/>
                  </a:cubicBezTo>
                  <a:lnTo>
                    <a:pt x="13348" y="78825"/>
                  </a:lnTo>
                  <a:lnTo>
                    <a:pt x="8981" y="78825"/>
                  </a:lnTo>
                  <a:cubicBezTo>
                    <a:pt x="8634" y="78825"/>
                    <a:pt x="8237" y="78825"/>
                    <a:pt x="7641" y="81133"/>
                  </a:cubicBezTo>
                  <a:cubicBezTo>
                    <a:pt x="10371" y="52110"/>
                    <a:pt x="11164" y="43535"/>
                    <a:pt x="12951" y="18800"/>
                  </a:cubicBezTo>
                  <a:close/>
                  <a:moveTo>
                    <a:pt x="14787" y="1"/>
                  </a:moveTo>
                  <a:cubicBezTo>
                    <a:pt x="14390" y="1"/>
                    <a:pt x="13794" y="1980"/>
                    <a:pt x="13695" y="2310"/>
                  </a:cubicBezTo>
                  <a:cubicBezTo>
                    <a:pt x="13100" y="4948"/>
                    <a:pt x="13100" y="5608"/>
                    <a:pt x="13000" y="8246"/>
                  </a:cubicBezTo>
                  <a:cubicBezTo>
                    <a:pt x="13000" y="8246"/>
                    <a:pt x="12901" y="8246"/>
                    <a:pt x="12852" y="8576"/>
                  </a:cubicBezTo>
                  <a:cubicBezTo>
                    <a:pt x="12802" y="8906"/>
                    <a:pt x="12802" y="9236"/>
                    <a:pt x="12653" y="11214"/>
                  </a:cubicBezTo>
                  <a:cubicBezTo>
                    <a:pt x="12058" y="19789"/>
                    <a:pt x="10668" y="38588"/>
                    <a:pt x="8237" y="64313"/>
                  </a:cubicBezTo>
                  <a:cubicBezTo>
                    <a:pt x="6947" y="77505"/>
                    <a:pt x="4218" y="106858"/>
                    <a:pt x="2878" y="106858"/>
                  </a:cubicBezTo>
                  <a:cubicBezTo>
                    <a:pt x="2431" y="106858"/>
                    <a:pt x="1340" y="104550"/>
                    <a:pt x="992" y="97294"/>
                  </a:cubicBezTo>
                  <a:cubicBezTo>
                    <a:pt x="943" y="96304"/>
                    <a:pt x="943" y="96304"/>
                    <a:pt x="844" y="96304"/>
                  </a:cubicBezTo>
                  <a:cubicBezTo>
                    <a:pt x="496" y="96304"/>
                    <a:pt x="0" y="103890"/>
                    <a:pt x="0" y="107848"/>
                  </a:cubicBezTo>
                  <a:cubicBezTo>
                    <a:pt x="0" y="115103"/>
                    <a:pt x="1141" y="121370"/>
                    <a:pt x="2134" y="121370"/>
                  </a:cubicBezTo>
                  <a:cubicBezTo>
                    <a:pt x="3473" y="121370"/>
                    <a:pt x="5012" y="106528"/>
                    <a:pt x="6996" y="87400"/>
                  </a:cubicBezTo>
                  <a:lnTo>
                    <a:pt x="13447" y="87400"/>
                  </a:lnTo>
                  <a:cubicBezTo>
                    <a:pt x="13596" y="97294"/>
                    <a:pt x="13894" y="104550"/>
                    <a:pt x="13993" y="107518"/>
                  </a:cubicBezTo>
                  <a:cubicBezTo>
                    <a:pt x="14241" y="114774"/>
                    <a:pt x="14390" y="118072"/>
                    <a:pt x="15432" y="118072"/>
                  </a:cubicBezTo>
                  <a:cubicBezTo>
                    <a:pt x="16424" y="118072"/>
                    <a:pt x="18260" y="111146"/>
                    <a:pt x="18260" y="107848"/>
                  </a:cubicBezTo>
                  <a:cubicBezTo>
                    <a:pt x="18260" y="107188"/>
                    <a:pt x="18210" y="106858"/>
                    <a:pt x="18062" y="106858"/>
                  </a:cubicBezTo>
                  <a:cubicBezTo>
                    <a:pt x="17863" y="106858"/>
                    <a:pt x="17466" y="107848"/>
                    <a:pt x="17119" y="108837"/>
                  </a:cubicBezTo>
                  <a:cubicBezTo>
                    <a:pt x="17020" y="109497"/>
                    <a:pt x="16970" y="109497"/>
                    <a:pt x="16920" y="109497"/>
                  </a:cubicBezTo>
                  <a:cubicBezTo>
                    <a:pt x="16722" y="109497"/>
                    <a:pt x="16325" y="108507"/>
                    <a:pt x="16226" y="105869"/>
                  </a:cubicBezTo>
                  <a:cubicBezTo>
                    <a:pt x="14985" y="80144"/>
                    <a:pt x="14985" y="21438"/>
                    <a:pt x="14985" y="14512"/>
                  </a:cubicBezTo>
                  <a:cubicBezTo>
                    <a:pt x="14985" y="9565"/>
                    <a:pt x="15035" y="4618"/>
                    <a:pt x="15035" y="331"/>
                  </a:cubicBezTo>
                  <a:cubicBezTo>
                    <a:pt x="14985" y="331"/>
                    <a:pt x="14936" y="1"/>
                    <a:pt x="14787" y="1"/>
                  </a:cubicBezTo>
                  <a:close/>
                </a:path>
              </a:pathLst>
            </a:custGeom>
            <a:solidFill>
              <a:srgbClr val="666666"/>
            </a:solidFill>
            <a:ln>
              <a:noFill/>
            </a:ln>
          </p:spPr>
          <p:txBody>
            <a:bodyPr lIns="91425" tIns="91425" rIns="91425" bIns="91425" anchor="ctr" anchorCtr="0">
              <a:noAutofit/>
            </a:bodyPr>
            <a:lstStyle/>
            <a:p>
              <a:endParaRPr/>
            </a:p>
          </p:txBody>
        </p:sp>
      </p:grpSp>
      <p:sp>
        <p:nvSpPr>
          <p:cNvPr id="185" name="Shape 185"/>
          <p:cNvSpPr txBox="1"/>
          <p:nvPr/>
        </p:nvSpPr>
        <p:spPr>
          <a:xfrm>
            <a:off x="549275" y="6267428"/>
            <a:ext cx="8589911" cy="830996"/>
          </a:xfrm>
          <a:prstGeom prst="rect">
            <a:avLst/>
          </a:prstGeom>
          <a:noFill/>
          <a:ln>
            <a:noFill/>
          </a:ln>
        </p:spPr>
        <p:txBody>
          <a:bodyPr lIns="91425" tIns="45700" rIns="91425" bIns="45700" anchor="t" anchorCtr="0">
            <a:noAutofit/>
          </a:bodyPr>
          <a:lstStyle/>
          <a:p>
            <a:pPr marL="0" marR="0" lvl="0" indent="0" algn="l" rtl="0">
              <a:buSzPct val="25000"/>
              <a:buNone/>
            </a:pPr>
            <a:r>
              <a:rPr lang="en-US" sz="1200" b="0" i="0" u="none" strike="sngStrike" cap="none" baseline="0">
                <a:solidFill>
                  <a:schemeClr val="dk1"/>
                </a:solidFill>
                <a:latin typeface="Arial"/>
                <a:ea typeface="Arial"/>
                <a:cs typeface="Arial"/>
                <a:sym typeface="Arial"/>
              </a:rPr>
              <a:t>*</a:t>
            </a:r>
            <a:r>
              <a:rPr lang="en-US" sz="1200" b="0" i="0" u="none" strike="noStrike" cap="none" baseline="0">
                <a:solidFill>
                  <a:schemeClr val="dk1"/>
                </a:solidFill>
                <a:latin typeface="Arial"/>
                <a:ea typeface="Arial"/>
                <a:cs typeface="Arial"/>
                <a:sym typeface="Arial"/>
              </a:rPr>
              <a:t>Team workload: Its Meaning and Measurement, Clint A. Bowers, Curt C. Braun, and Ben B. Morgan, Jr. chapter 5 in </a:t>
            </a:r>
          </a:p>
          <a:p>
            <a:pPr marL="0" marR="0" lvl="0" indent="0" algn="l" rtl="0">
              <a:buSzPct val="25000"/>
              <a:buNone/>
            </a:pPr>
            <a:r>
              <a:rPr lang="en-US" sz="1200" b="0" i="0" u="none" strike="noStrike" cap="none" baseline="0">
                <a:solidFill>
                  <a:schemeClr val="dk1"/>
                </a:solidFill>
                <a:latin typeface="Arial"/>
                <a:ea typeface="Arial"/>
                <a:cs typeface="Arial"/>
                <a:sym typeface="Arial"/>
              </a:rPr>
              <a:t>Team Performance Assessment and Measurement: Theory, Methods, and Applications. </a:t>
            </a:r>
          </a:p>
          <a:p>
            <a:pPr marL="0" marR="0" lvl="0" indent="0" algn="l" rtl="0">
              <a:buSzPct val="25000"/>
              <a:buNone/>
            </a:pPr>
            <a:r>
              <a:rPr lang="en-US" sz="1200" b="0" i="0" u="none" strike="noStrike" cap="none" baseline="0">
                <a:solidFill>
                  <a:schemeClr val="dk1"/>
                </a:solidFill>
                <a:latin typeface="Arial"/>
                <a:ea typeface="Arial"/>
                <a:cs typeface="Arial"/>
                <a:sym typeface="Arial"/>
              </a:rPr>
              <a:t> Edited by Michael T. Brannick, Eduardo Salas, and Carolyn W. Prince.</a:t>
            </a:r>
          </a:p>
          <a:p>
            <a:endParaRPr lang="en-US" sz="1200" b="0" i="0" u="none" strike="noStrike" cap="none" baseline="0">
              <a:solidFill>
                <a:schemeClr val="dk1"/>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dirty="0" smtClean="0"/>
              <a:t>Needed</a:t>
            </a:r>
            <a:endParaRPr lang="en-US" sz="4600" b="0" i="0" u="none" strike="noStrike" cap="none" baseline="0" dirty="0">
              <a:solidFill>
                <a:schemeClr val="accent1"/>
              </a:solidFill>
              <a:latin typeface="Arial"/>
              <a:ea typeface="Arial"/>
              <a:cs typeface="Arial"/>
              <a:sym typeface="Arial"/>
            </a:endParaRPr>
          </a:p>
        </p:txBody>
      </p:sp>
      <p:sp>
        <p:nvSpPr>
          <p:cNvPr id="192" name="Shape 192"/>
          <p:cNvSpPr txBox="1">
            <a:spLocks noGrp="1"/>
          </p:cNvSpPr>
          <p:nvPr>
            <p:ph type="body" idx="1"/>
          </p:nvPr>
        </p:nvSpPr>
        <p:spPr>
          <a:xfrm>
            <a:off x="549275" y="1600200"/>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A review of using model-checking and formal methods in human-machine systems</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Outcome 1: the need for new models and metrics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Models at a level of abstraction that allow us to estimate workload</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Metrics that match up with these models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Comparison of these model-based workloads with real human workload data </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Outcome 2: the need for models of team behavior</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Get beyond a single human and single machine</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549275" y="498381"/>
            <a:ext cx="8042276" cy="880279"/>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Elements of Workload: Allocation of a Resource</a:t>
            </a:r>
          </a:p>
        </p:txBody>
      </p:sp>
      <p:sp>
        <p:nvSpPr>
          <p:cNvPr id="198" name="Shape 198"/>
          <p:cNvSpPr txBox="1">
            <a:spLocks noGrp="1"/>
          </p:cNvSpPr>
          <p:nvPr>
            <p:ph type="body" idx="1"/>
          </p:nvPr>
        </p:nvSpPr>
        <p:spPr>
          <a:xfrm>
            <a:off x="152400" y="2599242"/>
            <a:ext cx="8042276" cy="2438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dirty="0">
                <a:solidFill>
                  <a:srgbClr val="595959"/>
                </a:solidFill>
                <a:latin typeface="Arial"/>
                <a:ea typeface="Arial"/>
                <a:cs typeface="Arial"/>
                <a:sym typeface="Arial"/>
              </a:rPr>
              <a:t>Temporal Resources</a:t>
            </a:r>
          </a:p>
          <a:p>
            <a:pPr marL="349250" marR="0" lvl="0" indent="-349250" algn="l" rtl="0">
              <a:spcBef>
                <a:spcPts val="2000"/>
              </a:spcBef>
              <a:buClr>
                <a:srgbClr val="6DB7D7"/>
              </a:buClr>
              <a:buSzPct val="111111"/>
              <a:buFont typeface="Arial"/>
              <a:buChar char="•"/>
            </a:pPr>
            <a:r>
              <a:rPr lang="en-US" sz="2400" b="0" i="0" u="none" strike="noStrike" cap="none" baseline="0" dirty="0">
                <a:solidFill>
                  <a:srgbClr val="595959"/>
                </a:solidFill>
                <a:latin typeface="Arial"/>
                <a:ea typeface="Arial"/>
                <a:cs typeface="Arial"/>
                <a:sym typeface="Arial"/>
              </a:rPr>
              <a:t>Cognitive Resources</a:t>
            </a:r>
          </a:p>
          <a:p>
            <a:pPr marL="349250" marR="0" lvl="0" indent="-349250" algn="l" rtl="0">
              <a:spcBef>
                <a:spcPts val="2000"/>
              </a:spcBef>
              <a:buClr>
                <a:srgbClr val="6DB7D7"/>
              </a:buClr>
              <a:buSzPct val="111111"/>
              <a:buFont typeface="Arial"/>
              <a:buChar char="•"/>
            </a:pPr>
            <a:r>
              <a:rPr lang="en-US" sz="2400" b="0" i="0" u="none" strike="noStrike" cap="none" baseline="0" dirty="0">
                <a:solidFill>
                  <a:srgbClr val="595959"/>
                </a:solidFill>
                <a:latin typeface="Arial"/>
                <a:ea typeface="Arial"/>
                <a:cs typeface="Arial"/>
                <a:sym typeface="Arial"/>
              </a:rPr>
              <a:t>Organizational Resources</a:t>
            </a:r>
          </a:p>
          <a:p>
            <a:pPr marL="349250" marR="0" lvl="0" indent="-349250" algn="l" rtl="0">
              <a:spcBef>
                <a:spcPts val="2000"/>
              </a:spcBef>
              <a:buClr>
                <a:srgbClr val="6DB7D7"/>
              </a:buClr>
              <a:buSzPct val="111111"/>
              <a:buFont typeface="Arial"/>
              <a:buChar char="•"/>
            </a:pPr>
            <a:r>
              <a:rPr lang="en-US" sz="2400" b="0" i="0" u="none" strike="noStrike" cap="none" baseline="0" dirty="0" smtClean="0">
                <a:solidFill>
                  <a:srgbClr val="595959"/>
                </a:solidFill>
                <a:latin typeface="Arial"/>
                <a:ea typeface="Arial"/>
                <a:cs typeface="Arial"/>
                <a:sym typeface="Arial"/>
              </a:rPr>
              <a:t>Algorithmic Resources</a:t>
            </a:r>
            <a:endParaRPr lang="en-US" sz="2400" b="0" i="0" u="none" strike="noStrike" cap="none" baseline="0" dirty="0">
              <a:solidFill>
                <a:srgbClr val="595959"/>
              </a:solidFill>
              <a:latin typeface="Arial"/>
              <a:ea typeface="Arial"/>
              <a:cs typeface="Arial"/>
              <a:sym typeface="Arial"/>
            </a:endParaRPr>
          </a:p>
        </p:txBody>
      </p:sp>
      <p:sp>
        <p:nvSpPr>
          <p:cNvPr id="199" name="Shape 199"/>
          <p:cNvSpPr/>
          <p:nvPr/>
        </p:nvSpPr>
        <p:spPr>
          <a:xfrm>
            <a:off x="4495799" y="2362199"/>
            <a:ext cx="4398204" cy="2883447"/>
          </a:xfrm>
          <a:prstGeom prst="rect">
            <a:avLst/>
          </a:prstGeom>
          <a:blipFill>
            <a:blip r:embed="rId3"/>
            <a:stretch>
              <a:fillRect/>
            </a:stretch>
          </a:blipFill>
        </p:spPr>
      </p:sp>
      <p:sp>
        <p:nvSpPr>
          <p:cNvPr id="200" name="Shape 200"/>
          <p:cNvSpPr txBox="1"/>
          <p:nvPr/>
        </p:nvSpPr>
        <p:spPr>
          <a:xfrm>
            <a:off x="5741963" y="5334000"/>
            <a:ext cx="1905877"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dirty="0">
                <a:solidFill>
                  <a:schemeClr val="dk1"/>
                </a:solidFill>
                <a:latin typeface="Arial"/>
                <a:ea typeface="Arial"/>
                <a:cs typeface="Arial"/>
                <a:sym typeface="Arial"/>
              </a:rPr>
              <a:t>Not Eric Mercer</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Temporal Resources</a:t>
            </a:r>
          </a:p>
        </p:txBody>
      </p:sp>
      <p:sp>
        <p:nvSpPr>
          <p:cNvPr id="206" name="Shape 206"/>
          <p:cNvSpPr/>
          <p:nvPr/>
        </p:nvSpPr>
        <p:spPr>
          <a:xfrm>
            <a:off x="2893768" y="1615162"/>
            <a:ext cx="3910503" cy="2552868"/>
          </a:xfrm>
          <a:prstGeom prst="rect">
            <a:avLst/>
          </a:prstGeom>
          <a:blipFill>
            <a:blip r:embed="rId3"/>
            <a:stretch>
              <a:fillRect/>
            </a:stretch>
          </a:blipFill>
        </p:spPr>
      </p:sp>
      <p:sp>
        <p:nvSpPr>
          <p:cNvPr id="207" name="Shape 207"/>
          <p:cNvSpPr txBox="1"/>
          <p:nvPr/>
        </p:nvSpPr>
        <p:spPr>
          <a:xfrm>
            <a:off x="3148198" y="4023207"/>
            <a:ext cx="1203686"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Comic Sans MS"/>
                <a:ea typeface="Comic Sans MS"/>
                <a:cs typeface="Comic Sans MS"/>
                <a:sym typeface="Comic Sans MS"/>
              </a:rPr>
              <a:t>Job Shop</a:t>
            </a:r>
          </a:p>
        </p:txBody>
      </p:sp>
      <p:sp>
        <p:nvSpPr>
          <p:cNvPr id="208" name="Shape 208"/>
          <p:cNvSpPr txBox="1"/>
          <p:nvPr/>
        </p:nvSpPr>
        <p:spPr>
          <a:xfrm>
            <a:off x="5183424" y="4023200"/>
            <a:ext cx="1799399" cy="1200299"/>
          </a:xfrm>
          <a:prstGeom prst="rect">
            <a:avLst/>
          </a:prstGeom>
          <a:noFill/>
          <a:ln>
            <a:noFill/>
          </a:ln>
        </p:spPr>
        <p:txBody>
          <a:bodyPr lIns="91425" tIns="45700" rIns="91425" bIns="45700" anchor="t" anchorCtr="0">
            <a:noAutofit/>
          </a:bodyPr>
          <a:lstStyle/>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Constraints</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Tempo</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Frequency</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Fan-Out</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Temporal Resources</a:t>
            </a:r>
          </a:p>
        </p:txBody>
      </p:sp>
      <p:sp>
        <p:nvSpPr>
          <p:cNvPr id="215" name="Shape 215"/>
          <p:cNvSpPr txBox="1">
            <a:spLocks noGrp="1"/>
          </p:cNvSpPr>
          <p:nvPr>
            <p:ph type="body" idx="1"/>
          </p:nvPr>
        </p:nvSpPr>
        <p:spPr>
          <a:xfrm>
            <a:off x="270750" y="1600200"/>
            <a:ext cx="8042276" cy="4614241"/>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Constraints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Order: which comes first</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Timing: deadlines</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Operational tempo</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Manage pacing of tasks</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Fan-out (repetitive tasks)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Task neglect tolerance</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Task interaction time</a:t>
            </a:r>
          </a:p>
        </p:txBody>
      </p:sp>
      <p:sp>
        <p:nvSpPr>
          <p:cNvPr id="216" name="Shape 216"/>
          <p:cNvSpPr/>
          <p:nvPr/>
        </p:nvSpPr>
        <p:spPr>
          <a:xfrm>
            <a:off x="4872733" y="1383476"/>
            <a:ext cx="2857687" cy="2994525"/>
          </a:xfrm>
          <a:prstGeom prst="rect">
            <a:avLst/>
          </a:prstGeom>
          <a:blipFill>
            <a:blip r:embed="rId3"/>
            <a:stretch>
              <a:fillRect/>
            </a:stretch>
          </a:blipFill>
        </p:spPr>
      </p:sp>
      <p:sp>
        <p:nvSpPr>
          <p:cNvPr id="217" name="Shape 217"/>
          <p:cNvSpPr txBox="1"/>
          <p:nvPr/>
        </p:nvSpPr>
        <p:spPr>
          <a:xfrm>
            <a:off x="7665771" y="2051447"/>
            <a:ext cx="1509923" cy="1200329"/>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Tasks: </a:t>
            </a:r>
          </a:p>
          <a:p>
            <a:pPr marL="0" marR="0" lvl="0" indent="0" algn="l" rtl="0">
              <a:buSzPct val="25000"/>
              <a:buNone/>
            </a:pPr>
            <a:r>
              <a:rPr lang="en-US" sz="1800" b="0" i="0" u="none" strike="noStrike" cap="none" baseline="0">
                <a:solidFill>
                  <a:schemeClr val="dk1"/>
                </a:solidFill>
                <a:latin typeface="Arial"/>
                <a:ea typeface="Arial"/>
                <a:cs typeface="Arial"/>
                <a:sym typeface="Arial"/>
              </a:rPr>
              <a:t>	α,β</a:t>
            </a:r>
          </a:p>
          <a:p>
            <a:pPr marL="0" marR="0" lvl="0" indent="0" algn="l" rtl="0">
              <a:buSzPct val="25000"/>
              <a:buNone/>
            </a:pPr>
            <a:r>
              <a:rPr lang="en-US" sz="1800" b="0" i="0" u="none" strike="noStrike" cap="none" baseline="0">
                <a:solidFill>
                  <a:schemeClr val="dk1"/>
                </a:solidFill>
                <a:latin typeface="Arial"/>
                <a:ea typeface="Arial"/>
                <a:cs typeface="Arial"/>
                <a:sym typeface="Arial"/>
              </a:rPr>
              <a:t>Constraints:</a:t>
            </a:r>
          </a:p>
          <a:p>
            <a:pPr marL="0" marR="0" lvl="0" indent="0" algn="l" rtl="0">
              <a:buSzPct val="25000"/>
              <a:buNone/>
            </a:pPr>
            <a:r>
              <a:rPr lang="en-US" sz="1800" b="0" i="0" u="none" strike="noStrike" cap="none" baseline="0">
                <a:solidFill>
                  <a:schemeClr val="dk1"/>
                </a:solidFill>
                <a:latin typeface="Arial"/>
                <a:ea typeface="Arial"/>
                <a:cs typeface="Arial"/>
                <a:sym typeface="Arial"/>
              </a:rPr>
              <a:t>	α</a:t>
            </a:r>
            <a:r>
              <a:rPr lang="en-US" sz="1800" b="0" i="0" u="none" strike="noStrike" cap="none" baseline="-25000">
                <a:solidFill>
                  <a:schemeClr val="dk1"/>
                </a:solidFill>
                <a:latin typeface="Arial"/>
                <a:ea typeface="Arial"/>
                <a:cs typeface="Arial"/>
                <a:sym typeface="Arial"/>
              </a:rPr>
              <a:t>T</a:t>
            </a:r>
            <a:r>
              <a:rPr lang="en-US" sz="1800" b="0" i="0" u="none" strike="noStrike" cap="none" baseline="0">
                <a:solidFill>
                  <a:schemeClr val="dk1"/>
                </a:solidFill>
                <a:latin typeface="Arial"/>
                <a:ea typeface="Arial"/>
                <a:cs typeface="Arial"/>
                <a:sym typeface="Arial"/>
              </a:rPr>
              <a:t>≤ 7</a:t>
            </a:r>
          </a:p>
        </p:txBody>
      </p:sp>
      <p:cxnSp>
        <p:nvCxnSpPr>
          <p:cNvPr id="218" name="Shape 218"/>
          <p:cNvCxnSpPr/>
          <p:nvPr/>
        </p:nvCxnSpPr>
        <p:spPr>
          <a:xfrm>
            <a:off x="2073040" y="5695114"/>
            <a:ext cx="4572000" cy="0"/>
          </a:xfrm>
          <a:prstGeom prst="straightConnector1">
            <a:avLst/>
          </a:prstGeom>
          <a:noFill/>
          <a:ln w="76200" cap="flat">
            <a:solidFill>
              <a:schemeClr val="hlink"/>
            </a:solidFill>
            <a:prstDash val="solid"/>
            <a:round/>
            <a:headEnd type="none" w="med" len="med"/>
            <a:tailEnd type="triangle" w="med" len="med"/>
          </a:ln>
        </p:spPr>
      </p:cxnSp>
      <p:cxnSp>
        <p:nvCxnSpPr>
          <p:cNvPr id="219" name="Shape 219"/>
          <p:cNvCxnSpPr/>
          <p:nvPr/>
        </p:nvCxnSpPr>
        <p:spPr>
          <a:xfrm>
            <a:off x="2073040" y="6377244"/>
            <a:ext cx="1828800" cy="0"/>
          </a:xfrm>
          <a:prstGeom prst="straightConnector1">
            <a:avLst/>
          </a:prstGeom>
          <a:noFill/>
          <a:ln w="76200" cap="flat">
            <a:solidFill>
              <a:schemeClr val="dk1"/>
            </a:solidFill>
            <a:prstDash val="solid"/>
            <a:round/>
            <a:headEnd type="none" w="med" len="med"/>
            <a:tailEnd type="triangle" w="med" len="med"/>
          </a:ln>
        </p:spPr>
      </p:cxnSp>
      <p:cxnSp>
        <p:nvCxnSpPr>
          <p:cNvPr id="220" name="Shape 220"/>
          <p:cNvCxnSpPr/>
          <p:nvPr/>
        </p:nvCxnSpPr>
        <p:spPr>
          <a:xfrm>
            <a:off x="3901839" y="6377244"/>
            <a:ext cx="1828800" cy="0"/>
          </a:xfrm>
          <a:prstGeom prst="straightConnector1">
            <a:avLst/>
          </a:prstGeom>
          <a:noFill/>
          <a:ln w="76200" cap="flat">
            <a:solidFill>
              <a:schemeClr val="dk1"/>
            </a:solidFill>
            <a:prstDash val="solid"/>
            <a:round/>
            <a:headEnd type="none" w="med" len="med"/>
            <a:tailEnd type="triangle" w="med" len="med"/>
          </a:ln>
        </p:spPr>
      </p:cxnSp>
      <p:cxnSp>
        <p:nvCxnSpPr>
          <p:cNvPr id="221" name="Shape 221"/>
          <p:cNvCxnSpPr/>
          <p:nvPr/>
        </p:nvCxnSpPr>
        <p:spPr>
          <a:xfrm>
            <a:off x="5730639" y="6377244"/>
            <a:ext cx="1828800" cy="0"/>
          </a:xfrm>
          <a:prstGeom prst="straightConnector1">
            <a:avLst/>
          </a:prstGeom>
          <a:noFill/>
          <a:ln w="76200" cap="flat">
            <a:solidFill>
              <a:schemeClr val="dk1"/>
            </a:solidFill>
            <a:prstDash val="solid"/>
            <a:round/>
            <a:headEnd type="none" w="med" len="med"/>
            <a:tailEnd type="triangle" w="med" len="med"/>
          </a:ln>
        </p:spPr>
      </p:cxnSp>
      <p:sp>
        <p:nvSpPr>
          <p:cNvPr id="222" name="Shape 222"/>
          <p:cNvSpPr txBox="1"/>
          <p:nvPr/>
        </p:nvSpPr>
        <p:spPr>
          <a:xfrm>
            <a:off x="4022489" y="5771314"/>
            <a:ext cx="488949" cy="366713"/>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NT</a:t>
            </a:r>
          </a:p>
        </p:txBody>
      </p:sp>
      <p:sp>
        <p:nvSpPr>
          <p:cNvPr id="223" name="Shape 223"/>
          <p:cNvSpPr txBox="1"/>
          <p:nvPr/>
        </p:nvSpPr>
        <p:spPr>
          <a:xfrm>
            <a:off x="2835040" y="6453444"/>
            <a:ext cx="387350" cy="366713"/>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sp>
        <p:nvSpPr>
          <p:cNvPr id="224" name="Shape 224"/>
          <p:cNvSpPr txBox="1"/>
          <p:nvPr/>
        </p:nvSpPr>
        <p:spPr>
          <a:xfrm>
            <a:off x="4581289" y="6467732"/>
            <a:ext cx="387350" cy="366711"/>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sp>
        <p:nvSpPr>
          <p:cNvPr id="225" name="Shape 225"/>
          <p:cNvSpPr txBox="1"/>
          <p:nvPr/>
        </p:nvSpPr>
        <p:spPr>
          <a:xfrm>
            <a:off x="6410089" y="6467732"/>
            <a:ext cx="387350" cy="366711"/>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Helvetica Neue"/>
                <a:ea typeface="Helvetica Neue"/>
                <a:cs typeface="Helvetica Neue"/>
                <a:sym typeface="Helvetica Neue"/>
              </a:rPr>
              <a:t>IT</a:t>
            </a:r>
          </a:p>
        </p:txBody>
      </p:sp>
      <p:grpSp>
        <p:nvGrpSpPr>
          <p:cNvPr id="226" name="Shape 226"/>
          <p:cNvGrpSpPr/>
          <p:nvPr/>
        </p:nvGrpSpPr>
        <p:grpSpPr>
          <a:xfrm>
            <a:off x="6069201" y="6072443"/>
            <a:ext cx="914400" cy="609599"/>
            <a:chOff x="3600" y="2639"/>
            <a:chExt cx="576" cy="383"/>
          </a:xfrm>
        </p:grpSpPr>
        <p:cxnSp>
          <p:nvCxnSpPr>
            <p:cNvPr id="227" name="Shape 227"/>
            <p:cNvCxnSpPr/>
            <p:nvPr/>
          </p:nvCxnSpPr>
          <p:spPr>
            <a:xfrm flipH="1">
              <a:off x="3647" y="2639"/>
              <a:ext cx="528" cy="383"/>
            </a:xfrm>
            <a:prstGeom prst="straightConnector1">
              <a:avLst/>
            </a:prstGeom>
            <a:noFill/>
            <a:ln w="57150" cap="flat">
              <a:solidFill>
                <a:srgbClr val="FF0000"/>
              </a:solidFill>
              <a:prstDash val="solid"/>
              <a:round/>
              <a:headEnd type="none" w="med" len="med"/>
              <a:tailEnd type="none" w="med" len="med"/>
            </a:ln>
          </p:spPr>
        </p:cxnSp>
        <p:cxnSp>
          <p:nvCxnSpPr>
            <p:cNvPr id="228" name="Shape 228"/>
            <p:cNvCxnSpPr/>
            <p:nvPr/>
          </p:nvCxnSpPr>
          <p:spPr>
            <a:xfrm>
              <a:off x="3600" y="2639"/>
              <a:ext cx="576" cy="383"/>
            </a:xfrm>
            <a:prstGeom prst="straightConnector1">
              <a:avLst/>
            </a:prstGeom>
            <a:noFill/>
            <a:ln w="57150" cap="flat">
              <a:solidFill>
                <a:srgbClr val="FF0000"/>
              </a:solidFill>
              <a:prstDash val="solid"/>
              <a:round/>
              <a:headEnd type="none" w="med" len="med"/>
              <a:tailEnd type="none" w="med" len="med"/>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Cognitive Resources</a:t>
            </a:r>
          </a:p>
        </p:txBody>
      </p:sp>
      <p:sp>
        <p:nvSpPr>
          <p:cNvPr id="235" name="Shape 235"/>
          <p:cNvSpPr/>
          <p:nvPr/>
        </p:nvSpPr>
        <p:spPr>
          <a:xfrm>
            <a:off x="2642244" y="1602315"/>
            <a:ext cx="3910503" cy="2552868"/>
          </a:xfrm>
          <a:prstGeom prst="rect">
            <a:avLst/>
          </a:prstGeom>
          <a:blipFill>
            <a:blip r:embed="rId3"/>
            <a:stretch>
              <a:fillRect/>
            </a:stretch>
          </a:blipFill>
        </p:spPr>
      </p:sp>
      <p:sp>
        <p:nvSpPr>
          <p:cNvPr id="236" name="Shape 236"/>
          <p:cNvSpPr txBox="1"/>
          <p:nvPr/>
        </p:nvSpPr>
        <p:spPr>
          <a:xfrm>
            <a:off x="2506739" y="4010360"/>
            <a:ext cx="2338349"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Comic Sans MS"/>
                <a:ea typeface="Comic Sans MS"/>
                <a:cs typeface="Comic Sans MS"/>
                <a:sym typeface="Comic Sans MS"/>
              </a:rPr>
              <a:t>Computer Hardware</a:t>
            </a:r>
          </a:p>
        </p:txBody>
      </p:sp>
      <p:sp>
        <p:nvSpPr>
          <p:cNvPr id="237" name="Shape 237"/>
          <p:cNvSpPr txBox="1"/>
          <p:nvPr/>
        </p:nvSpPr>
        <p:spPr>
          <a:xfrm>
            <a:off x="4931907" y="4010360"/>
            <a:ext cx="2121093" cy="923329"/>
          </a:xfrm>
          <a:prstGeom prst="rect">
            <a:avLst/>
          </a:prstGeom>
          <a:noFill/>
          <a:ln>
            <a:noFill/>
          </a:ln>
        </p:spPr>
        <p:txBody>
          <a:bodyPr lIns="91425" tIns="45700" rIns="91425" bIns="45700" anchor="t" anchorCtr="0">
            <a:noAutofit/>
          </a:bodyPr>
          <a:lstStyle/>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Parallel</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Sequential</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Multi-threaded</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Cognitive Resources:</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Parallel Processing</a:t>
            </a:r>
          </a:p>
        </p:txBody>
      </p:sp>
      <p:sp>
        <p:nvSpPr>
          <p:cNvPr id="243" name="Shape 243"/>
          <p:cNvSpPr txBox="1"/>
          <p:nvPr/>
        </p:nvSpPr>
        <p:spPr>
          <a:xfrm>
            <a:off x="549275" y="6450001"/>
            <a:ext cx="8473893"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Most current workload models based on Wickens’s multiple resource theory</a:t>
            </a:r>
          </a:p>
        </p:txBody>
      </p:sp>
      <p:sp>
        <p:nvSpPr>
          <p:cNvPr id="244" name="Shape 244"/>
          <p:cNvSpPr/>
          <p:nvPr/>
        </p:nvSpPr>
        <p:spPr>
          <a:xfrm>
            <a:off x="1348065" y="1485605"/>
            <a:ext cx="7087512" cy="4908693"/>
          </a:xfrm>
          <a:prstGeom prst="rect">
            <a:avLst/>
          </a:prstGeom>
          <a:blipFill>
            <a:blip r:embed="rId3"/>
            <a:stretch>
              <a:fillRect/>
            </a:stretch>
          </a:blipFill>
        </p:spPr>
      </p:sp>
      <p:sp>
        <p:nvSpPr>
          <p:cNvPr id="245" name="Shape 245"/>
          <p:cNvSpPr txBox="1">
            <a:spLocks noGrp="1"/>
          </p:cNvSpPr>
          <p:nvPr>
            <p:ph type="body" idx="1"/>
          </p:nvPr>
        </p:nvSpPr>
        <p:spPr>
          <a:xfrm>
            <a:off x="1348065" y="1485605"/>
            <a:ext cx="7087512" cy="4908693"/>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
        <p:nvSpPr>
          <p:cNvPr id="246" name="Shape 246"/>
          <p:cNvSpPr txBox="1"/>
          <p:nvPr/>
        </p:nvSpPr>
        <p:spPr>
          <a:xfrm>
            <a:off x="3609692" y="1597717"/>
            <a:ext cx="2738137"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Information Processing</a:t>
            </a:r>
          </a:p>
        </p:txBody>
      </p:sp>
      <p:sp>
        <p:nvSpPr>
          <p:cNvPr id="247" name="Shape 247"/>
          <p:cNvSpPr txBox="1"/>
          <p:nvPr/>
        </p:nvSpPr>
        <p:spPr>
          <a:xfrm rot="-5400000">
            <a:off x="1008715" y="3944678"/>
            <a:ext cx="1048033"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Sensing</a:t>
            </a:r>
          </a:p>
        </p:txBody>
      </p:sp>
      <p:sp>
        <p:nvSpPr>
          <p:cNvPr id="248" name="Shape 248"/>
          <p:cNvSpPr txBox="1"/>
          <p:nvPr/>
        </p:nvSpPr>
        <p:spPr>
          <a:xfrm rot="3292404">
            <a:off x="7094789" y="3020068"/>
            <a:ext cx="1949722"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Action Selection</a:t>
            </a:r>
          </a:p>
        </p:txBody>
      </p:sp>
      <p:grpSp>
        <p:nvGrpSpPr>
          <p:cNvPr id="249" name="Shape 249"/>
          <p:cNvGrpSpPr/>
          <p:nvPr/>
        </p:nvGrpSpPr>
        <p:grpSpPr>
          <a:xfrm>
            <a:off x="1599437" y="1691557"/>
            <a:ext cx="914400" cy="609599"/>
            <a:chOff x="3600" y="2639"/>
            <a:chExt cx="576" cy="383"/>
          </a:xfrm>
        </p:grpSpPr>
        <p:cxnSp>
          <p:nvCxnSpPr>
            <p:cNvPr id="250" name="Shape 250"/>
            <p:cNvCxnSpPr/>
            <p:nvPr/>
          </p:nvCxnSpPr>
          <p:spPr>
            <a:xfrm flipH="1">
              <a:off x="3647" y="2639"/>
              <a:ext cx="528" cy="383"/>
            </a:xfrm>
            <a:prstGeom prst="straightConnector1">
              <a:avLst/>
            </a:prstGeom>
            <a:noFill/>
            <a:ln w="57150" cap="flat">
              <a:solidFill>
                <a:srgbClr val="FF0000"/>
              </a:solidFill>
              <a:prstDash val="solid"/>
              <a:round/>
              <a:headEnd type="none" w="med" len="med"/>
              <a:tailEnd type="none" w="med" len="med"/>
            </a:ln>
          </p:spPr>
        </p:cxnSp>
        <p:cxnSp>
          <p:nvCxnSpPr>
            <p:cNvPr id="251" name="Shape 251"/>
            <p:cNvCxnSpPr/>
            <p:nvPr/>
          </p:nvCxnSpPr>
          <p:spPr>
            <a:xfrm>
              <a:off x="3600" y="2639"/>
              <a:ext cx="576" cy="383"/>
            </a:xfrm>
            <a:prstGeom prst="straightConnector1">
              <a:avLst/>
            </a:prstGeom>
            <a:noFill/>
            <a:ln w="57150" cap="flat">
              <a:solidFill>
                <a:srgbClr val="FF0000"/>
              </a:solidFill>
              <a:prstDash val="solid"/>
              <a:round/>
              <a:headEnd type="none" w="med" len="med"/>
              <a:tailEnd type="none" w="med" len="med"/>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Cognitive Resources:</a:t>
            </a:r>
            <a:br>
              <a:rPr lang="en-US" sz="4600" b="0" i="0" u="none" strike="noStrike" cap="none" baseline="0" dirty="0">
                <a:solidFill>
                  <a:schemeClr val="accent1"/>
                </a:solidFill>
                <a:latin typeface="Arial"/>
                <a:ea typeface="Arial"/>
                <a:cs typeface="Arial"/>
                <a:sym typeface="Arial"/>
              </a:rPr>
            </a:br>
            <a:r>
              <a:rPr lang="en-US" sz="4600" b="0" i="0" u="none" strike="noStrike" cap="none" baseline="0" dirty="0">
                <a:solidFill>
                  <a:schemeClr val="accent1"/>
                </a:solidFill>
                <a:latin typeface="Arial"/>
                <a:ea typeface="Arial"/>
                <a:cs typeface="Arial"/>
                <a:sym typeface="Arial"/>
              </a:rPr>
              <a:t>Sequential Processing</a:t>
            </a:r>
          </a:p>
        </p:txBody>
      </p:sp>
      <p:sp>
        <p:nvSpPr>
          <p:cNvPr id="259" name="Shape 259"/>
          <p:cNvSpPr/>
          <p:nvPr/>
        </p:nvSpPr>
        <p:spPr>
          <a:xfrm>
            <a:off x="2726397" y="1785456"/>
            <a:ext cx="3676630" cy="1276845"/>
          </a:xfrm>
          <a:prstGeom prst="ellipse">
            <a:avLst/>
          </a:prstGeom>
          <a:solidFill>
            <a:srgbClr val="C5DCE5">
              <a:alpha val="40000"/>
            </a:srgbClr>
          </a:solidFill>
          <a:ln>
            <a:noFill/>
          </a:ln>
        </p:spPr>
        <p:txBody>
          <a:bodyPr lIns="91425" tIns="91425" rIns="91425" bIns="91425" anchor="ctr" anchorCtr="0">
            <a:noAutofit/>
          </a:bodyPr>
          <a:lstStyle/>
          <a:p>
            <a:endParaRPr/>
          </a:p>
        </p:txBody>
      </p:sp>
      <p:sp>
        <p:nvSpPr>
          <p:cNvPr id="260" name="Shape 260"/>
          <p:cNvSpPr/>
          <p:nvPr/>
        </p:nvSpPr>
        <p:spPr>
          <a:xfrm>
            <a:off x="4214150" y="4912017"/>
            <a:ext cx="712524" cy="456015"/>
          </a:xfrm>
          <a:prstGeom prst="downArrow">
            <a:avLst>
              <a:gd name="adj1" fmla="val 50000"/>
              <a:gd name="adj2" fmla="val 50000"/>
            </a:avLst>
          </a:prstGeom>
          <a:gradFill>
            <a:gsLst>
              <a:gs pos="0">
                <a:srgbClr val="B4D4E2"/>
              </a:gs>
              <a:gs pos="31000">
                <a:srgbClr val="B4D4E2"/>
              </a:gs>
              <a:gs pos="100000">
                <a:srgbClr val="E8F4F8"/>
              </a:gs>
            </a:gsLst>
            <a:lin ang="5400000" scaled="0"/>
          </a:gradFill>
          <a:ln w="12700" cap="flat">
            <a:solidFill>
              <a:schemeClr val="lt1"/>
            </a:solidFill>
            <a:prstDash val="solid"/>
            <a:round/>
            <a:headEnd type="none" w="med" len="med"/>
            <a:tailEnd type="none" w="med" len="med"/>
          </a:ln>
        </p:spPr>
        <p:txBody>
          <a:bodyPr lIns="91425" tIns="91425" rIns="91425" bIns="91425" anchor="ctr" anchorCtr="0">
            <a:noAutofit/>
          </a:bodyPr>
          <a:lstStyle/>
          <a:p>
            <a:endParaRPr/>
          </a:p>
        </p:txBody>
      </p:sp>
      <p:sp>
        <p:nvSpPr>
          <p:cNvPr id="261" name="Shape 261"/>
          <p:cNvSpPr/>
          <p:nvPr/>
        </p:nvSpPr>
        <p:spPr>
          <a:xfrm>
            <a:off x="2860350" y="5276830"/>
            <a:ext cx="3420121" cy="855030"/>
          </a:xfrm>
          <a:prstGeom prst="rect">
            <a:avLst/>
          </a:prstGeom>
          <a:noFill/>
          <a:ln>
            <a:noFill/>
          </a:ln>
        </p:spPr>
        <p:txBody>
          <a:bodyPr lIns="170675" tIns="170675" rIns="170675" bIns="170675" anchor="ctr" anchorCtr="0">
            <a:noAutofit/>
          </a:bodyPr>
          <a:lstStyle/>
          <a:p>
            <a:pPr marL="0" marR="0" lvl="0" indent="0" algn="ctr" rtl="0">
              <a:lnSpc>
                <a:spcPct val="90000"/>
              </a:lnSpc>
              <a:spcBef>
                <a:spcPts val="0"/>
              </a:spcBef>
              <a:spcAft>
                <a:spcPts val="840"/>
              </a:spcAft>
              <a:buSzPct val="25000"/>
              <a:buNone/>
            </a:pPr>
            <a:r>
              <a:rPr lang="en-US" sz="2400" b="0" i="0" u="none" strike="noStrike" cap="none" baseline="0" dirty="0">
                <a:solidFill>
                  <a:schemeClr val="dk1"/>
                </a:solidFill>
                <a:latin typeface="Arial"/>
                <a:ea typeface="Arial"/>
                <a:cs typeface="Arial"/>
                <a:sym typeface="Arial"/>
              </a:rPr>
              <a:t>Sequential</a:t>
            </a:r>
          </a:p>
          <a:p>
            <a:pPr marL="0" marR="0" lvl="0" indent="0" algn="ctr" rtl="0">
              <a:lnSpc>
                <a:spcPct val="90000"/>
              </a:lnSpc>
              <a:spcBef>
                <a:spcPts val="0"/>
              </a:spcBef>
              <a:spcAft>
                <a:spcPts val="840"/>
              </a:spcAft>
              <a:buSzPct val="25000"/>
              <a:buNone/>
            </a:pPr>
            <a:r>
              <a:rPr lang="en-US" sz="2400" b="0" i="0" u="none" strike="noStrike" cap="none" baseline="0" dirty="0">
                <a:solidFill>
                  <a:schemeClr val="dk1"/>
                </a:solidFill>
                <a:latin typeface="Arial"/>
                <a:ea typeface="Arial"/>
                <a:cs typeface="Arial"/>
                <a:sym typeface="Arial"/>
              </a:rPr>
              <a:t>Decision-Making</a:t>
            </a:r>
          </a:p>
        </p:txBody>
      </p:sp>
      <p:sp>
        <p:nvSpPr>
          <p:cNvPr id="262" name="Shape 262"/>
          <p:cNvSpPr/>
          <p:nvPr/>
        </p:nvSpPr>
        <p:spPr>
          <a:xfrm>
            <a:off x="4063094" y="3160915"/>
            <a:ext cx="1282545" cy="1282545"/>
          </a:xfrm>
          <a:prstGeom prst="ellipse">
            <a:avLst/>
          </a:prstGeom>
          <a:gradFill>
            <a:gsLst>
              <a:gs pos="0">
                <a:srgbClr val="1E7EAA"/>
              </a:gs>
              <a:gs pos="31000">
                <a:srgbClr val="1E7EAA"/>
              </a:gs>
              <a:gs pos="100000">
                <a:srgbClr val="BEDDEC"/>
              </a:gs>
            </a:gsLst>
            <a:lin ang="5400000" scaled="0"/>
          </a:gra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a:solidFill>
                  <a:schemeClr val="dk1"/>
                </a:solidFill>
                <a:latin typeface="Arial"/>
                <a:ea typeface="Arial"/>
                <a:cs typeface="Arial"/>
                <a:sym typeface="Arial"/>
              </a:rPr>
              <a:t>Visual</a:t>
            </a:r>
          </a:p>
        </p:txBody>
      </p:sp>
      <p:sp>
        <p:nvSpPr>
          <p:cNvPr id="263" name="Shape 263"/>
          <p:cNvSpPr/>
          <p:nvPr/>
        </p:nvSpPr>
        <p:spPr>
          <a:xfrm>
            <a:off x="3145361" y="2198720"/>
            <a:ext cx="1282545" cy="1282545"/>
          </a:xfrm>
          <a:prstGeom prst="ellipse">
            <a:avLst/>
          </a:prstGeom>
          <a:gradFill>
            <a:gsLst>
              <a:gs pos="0">
                <a:srgbClr val="1E7EAA"/>
              </a:gs>
              <a:gs pos="31000">
                <a:srgbClr val="1E7EAA"/>
              </a:gs>
              <a:gs pos="100000">
                <a:srgbClr val="BEDDEC"/>
              </a:gs>
            </a:gsLst>
            <a:lin ang="5400000" scaled="0"/>
          </a:gra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a:solidFill>
                  <a:schemeClr val="dk1"/>
                </a:solidFill>
                <a:latin typeface="Arial"/>
                <a:ea typeface="Arial"/>
                <a:cs typeface="Arial"/>
                <a:sym typeface="Arial"/>
              </a:rPr>
              <a:t>Auditory</a:t>
            </a:r>
          </a:p>
        </p:txBody>
      </p:sp>
      <p:sp>
        <p:nvSpPr>
          <p:cNvPr id="264" name="Shape 264"/>
          <p:cNvSpPr/>
          <p:nvPr/>
        </p:nvSpPr>
        <p:spPr>
          <a:xfrm>
            <a:off x="4456407" y="1888630"/>
            <a:ext cx="1282545" cy="1282545"/>
          </a:xfrm>
          <a:prstGeom prst="ellipse">
            <a:avLst/>
          </a:prstGeom>
          <a:gradFill>
            <a:gsLst>
              <a:gs pos="0">
                <a:srgbClr val="1E7EAA"/>
              </a:gs>
              <a:gs pos="31000">
                <a:srgbClr val="1E7EAA"/>
              </a:gs>
              <a:gs pos="100000">
                <a:srgbClr val="BEDDEC"/>
              </a:gs>
            </a:gsLst>
            <a:lin ang="5400000" scaled="0"/>
          </a:gradFill>
          <a:ln>
            <a:noFill/>
          </a:ln>
        </p:spPr>
        <p:txBody>
          <a:bodyPr lIns="21575" tIns="21575" rIns="21575" bIns="21575" anchor="ctr" anchorCtr="0">
            <a:noAutofit/>
          </a:bodyPr>
          <a:lstStyle/>
          <a:p>
            <a:pPr marL="0" marR="0" lvl="0" indent="0" algn="ctr" rtl="0">
              <a:lnSpc>
                <a:spcPct val="90000"/>
              </a:lnSpc>
              <a:spcBef>
                <a:spcPts val="0"/>
              </a:spcBef>
              <a:spcAft>
                <a:spcPts val="595"/>
              </a:spcAft>
              <a:buSzPct val="25000"/>
              <a:buNone/>
            </a:pPr>
            <a:r>
              <a:rPr lang="en-US" sz="1700" b="0" i="0" u="none" strike="noStrike" cap="none" baseline="0">
                <a:solidFill>
                  <a:schemeClr val="dk1"/>
                </a:solidFill>
                <a:latin typeface="Arial"/>
                <a:ea typeface="Arial"/>
                <a:cs typeface="Arial"/>
                <a:sym typeface="Arial"/>
              </a:rPr>
              <a:t>Haptic</a:t>
            </a:r>
          </a:p>
        </p:txBody>
      </p:sp>
      <p:sp>
        <p:nvSpPr>
          <p:cNvPr id="265" name="Shape 265"/>
          <p:cNvSpPr/>
          <p:nvPr/>
        </p:nvSpPr>
        <p:spPr>
          <a:xfrm>
            <a:off x="2575341" y="1628701"/>
            <a:ext cx="3990142" cy="3192114"/>
          </a:xfrm>
          <a:custGeom>
            <a:avLst/>
            <a:gdLst/>
            <a:ahLst/>
            <a:cxnLst/>
            <a:rect l="0" t="0" r="0" b="0"/>
            <a:pathLst>
              <a:path w="120000" h="120000" extrusionOk="0">
                <a:moveTo>
                  <a:pt x="583" y="34175"/>
                </a:moveTo>
                <a:cubicBezTo>
                  <a:pt x="-2678" y="22567"/>
                  <a:pt x="7879" y="11072"/>
                  <a:pt x="27614" y="4745"/>
                </a:cubicBezTo>
                <a:cubicBezTo>
                  <a:pt x="47350" y="-1581"/>
                  <a:pt x="72649" y="-1581"/>
                  <a:pt x="92385" y="4745"/>
                </a:cubicBezTo>
                <a:cubicBezTo>
                  <a:pt x="112120" y="11072"/>
                  <a:pt x="122678" y="22567"/>
                  <a:pt x="119416" y="34175"/>
                </a:cubicBezTo>
                <a:lnTo>
                  <a:pt x="74854" y="113543"/>
                </a:lnTo>
                <a:cubicBezTo>
                  <a:pt x="73813" y="117246"/>
                  <a:pt x="67477" y="120000"/>
                  <a:pt x="60000" y="120000"/>
                </a:cubicBezTo>
                <a:cubicBezTo>
                  <a:pt x="52522" y="120000"/>
                  <a:pt x="46186" y="117246"/>
                  <a:pt x="45145" y="113543"/>
                </a:cubicBezTo>
                <a:close/>
                <a:moveTo>
                  <a:pt x="4800" y="30000"/>
                </a:moveTo>
                <a:lnTo>
                  <a:pt x="4800" y="30000"/>
                </a:lnTo>
                <a:cubicBezTo>
                  <a:pt x="4800" y="43254"/>
                  <a:pt x="29513" y="53999"/>
                  <a:pt x="60000" y="53999"/>
                </a:cubicBezTo>
                <a:cubicBezTo>
                  <a:pt x="90486" y="53999"/>
                  <a:pt x="115199" y="43254"/>
                  <a:pt x="115199" y="29999"/>
                </a:cubicBezTo>
                <a:cubicBezTo>
                  <a:pt x="115199" y="16745"/>
                  <a:pt x="90486" y="5999"/>
                  <a:pt x="60000" y="5999"/>
                </a:cubicBezTo>
                <a:cubicBezTo>
                  <a:pt x="29513" y="5999"/>
                  <a:pt x="4800" y="16745"/>
                  <a:pt x="4800" y="29999"/>
                </a:cubicBezTo>
                <a:close/>
              </a:path>
            </a:pathLst>
          </a:custGeom>
          <a:solidFill>
            <a:schemeClr val="lt1">
              <a:alpha val="40000"/>
            </a:schemeClr>
          </a:solidFill>
          <a:ln w="12700" cap="flat">
            <a:solidFill>
              <a:srgbClr val="2A7A9E"/>
            </a:solidFill>
            <a:prstDash val="solid"/>
            <a:round/>
            <a:headEnd type="none" w="med" len="med"/>
            <a:tailEnd type="none" w="med" len="med"/>
          </a:ln>
        </p:spPr>
        <p:txBody>
          <a:bodyPr lIns="91425" tIns="91425" rIns="91425" bIns="91425" anchor="ctr" anchorCtr="0">
            <a:noAutofit/>
          </a:bodyPr>
          <a:lstStyle/>
          <a:p>
            <a:endParaRPr/>
          </a:p>
        </p:txBody>
      </p:sp>
      <p:sp>
        <p:nvSpPr>
          <p:cNvPr id="266" name="Shape 266"/>
          <p:cNvSpPr txBox="1"/>
          <p:nvPr/>
        </p:nvSpPr>
        <p:spPr>
          <a:xfrm>
            <a:off x="935846" y="3197150"/>
            <a:ext cx="1338828" cy="830996"/>
          </a:xfrm>
          <a:prstGeom prst="rect">
            <a:avLst/>
          </a:prstGeom>
          <a:noFill/>
          <a:ln>
            <a:noFill/>
          </a:ln>
        </p:spPr>
        <p:txBody>
          <a:bodyPr lIns="91425" tIns="45700" rIns="91425" bIns="45700" anchor="t" anchorCtr="0">
            <a:noAutofit/>
          </a:bodyPr>
          <a:lstStyle/>
          <a:p>
            <a:pPr marL="0" marR="0" lvl="0" indent="0" algn="l" rtl="0">
              <a:buSzPct val="25000"/>
              <a:buNone/>
            </a:pPr>
            <a:r>
              <a:rPr lang="en-US" sz="2400" b="0" i="0" u="none" strike="noStrike" cap="none" baseline="0">
                <a:solidFill>
                  <a:schemeClr val="dk1"/>
                </a:solidFill>
                <a:latin typeface="Arial"/>
                <a:ea typeface="Arial"/>
                <a:cs typeface="Arial"/>
                <a:sym typeface="Arial"/>
              </a:rPr>
              <a:t>Parallel</a:t>
            </a:r>
          </a:p>
          <a:p>
            <a:pPr marL="0" marR="0" lvl="0" indent="0" algn="l" rtl="0">
              <a:buSzPct val="25000"/>
              <a:buNone/>
            </a:pPr>
            <a:r>
              <a:rPr lang="en-US" sz="2400" b="0" i="0" u="none" strike="noStrike" cap="none" baseline="0">
                <a:solidFill>
                  <a:schemeClr val="dk1"/>
                </a:solidFill>
                <a:latin typeface="Arial"/>
                <a:ea typeface="Arial"/>
                <a:cs typeface="Arial"/>
                <a:sym typeface="Arial"/>
              </a:rPr>
              <a:t>Sensing</a:t>
            </a:r>
          </a:p>
        </p:txBody>
      </p:sp>
      <p:sp>
        <p:nvSpPr>
          <p:cNvPr id="267" name="Shape 267"/>
          <p:cNvSpPr/>
          <p:nvPr/>
        </p:nvSpPr>
        <p:spPr>
          <a:xfrm>
            <a:off x="2239347" y="2239119"/>
            <a:ext cx="434499" cy="2450776"/>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000" b="0" i="0" u="none" strike="noStrike" cap="none" baseline="0">
                <a:solidFill>
                  <a:schemeClr val="accent1"/>
                </a:solidFill>
                <a:latin typeface="Arial"/>
                <a:ea typeface="Arial"/>
                <a:cs typeface="Arial"/>
                <a:sym typeface="Arial"/>
              </a:rPr>
              <a:t>Cognitive Resources: </a:t>
            </a:r>
            <a:br>
              <a:rPr lang="en-US" sz="4000" b="0" i="0" u="none" strike="noStrike" cap="none" baseline="0">
                <a:solidFill>
                  <a:schemeClr val="accent1"/>
                </a:solidFill>
                <a:latin typeface="Arial"/>
                <a:ea typeface="Arial"/>
                <a:cs typeface="Arial"/>
                <a:sym typeface="Arial"/>
              </a:rPr>
            </a:br>
            <a:r>
              <a:rPr lang="en-US" sz="4000" b="0" i="0" u="none" strike="noStrike" cap="none" baseline="0">
                <a:solidFill>
                  <a:schemeClr val="accent1"/>
                </a:solidFill>
                <a:latin typeface="Arial"/>
                <a:ea typeface="Arial"/>
                <a:cs typeface="Arial"/>
                <a:sym typeface="Arial"/>
              </a:rPr>
              <a:t>Working Memory Bottleneck</a:t>
            </a:r>
          </a:p>
        </p:txBody>
      </p:sp>
      <p:sp>
        <p:nvSpPr>
          <p:cNvPr id="274" name="Shape 274"/>
          <p:cNvSpPr/>
          <p:nvPr/>
        </p:nvSpPr>
        <p:spPr>
          <a:xfrm>
            <a:off x="778475" y="1871500"/>
            <a:ext cx="7458304" cy="4631438"/>
          </a:xfrm>
          <a:prstGeom prst="rect">
            <a:avLst/>
          </a:prstGeom>
        </p:spPr>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Cognitive Resources:</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Multi-Threaded</a:t>
            </a:r>
          </a:p>
        </p:txBody>
      </p:sp>
      <p:sp>
        <p:nvSpPr>
          <p:cNvPr id="281" name="Shape 281"/>
          <p:cNvSpPr txBox="1">
            <a:spLocks noGrp="1"/>
          </p:cNvSpPr>
          <p:nvPr>
            <p:ph type="body" idx="1"/>
          </p:nvPr>
        </p:nvSpPr>
        <p:spPr>
          <a:xfrm>
            <a:off x="549275" y="1600200"/>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“The core idea of threaded cognition is that multitasking behavior can be represented as the execution of multiple task threads, coordinated by a serial cognitive processor and distributed across multiple processing resources”</a:t>
            </a:r>
            <a:r>
              <a:rPr lang="en-US" sz="2200" b="0" i="0" u="none" strike="noStrike" cap="none" baseline="30000">
                <a:solidFill>
                  <a:srgbClr val="595959"/>
                </a:solidFill>
                <a:latin typeface="Arial"/>
                <a:ea typeface="Arial"/>
                <a:cs typeface="Arial"/>
                <a:sym typeface="Arial"/>
              </a:rPr>
              <a:t> *</a:t>
            </a:r>
            <a:r>
              <a:rPr lang="en-US" sz="2200" b="0" i="0" u="none" strike="noStrike" cap="none" baseline="0">
                <a:solidFill>
                  <a:srgbClr val="595959"/>
                </a:solidFill>
                <a:latin typeface="Arial"/>
                <a:ea typeface="Arial"/>
                <a:cs typeface="Arial"/>
                <a:sym typeface="Arial"/>
              </a:rPr>
              <a:t> … “</a:t>
            </a:r>
            <a:r>
              <a:rPr lang="en-US" sz="2200" b="0" i="0" u="none" strike="noStrike" cap="none" baseline="0">
                <a:solidFill>
                  <a:srgbClr val="FF0000"/>
                </a:solidFill>
                <a:latin typeface="Arial"/>
                <a:ea typeface="Arial"/>
                <a:cs typeface="Arial"/>
                <a:sym typeface="Arial"/>
              </a:rPr>
              <a:t>without the need for specialized executive processes</a:t>
            </a:r>
            <a:r>
              <a:rPr lang="en-US" sz="2200" b="0" i="0" u="none" strike="noStrike" cap="none" baseline="0">
                <a:solidFill>
                  <a:srgbClr val="595959"/>
                </a:solidFill>
                <a:latin typeface="Arial"/>
                <a:ea typeface="Arial"/>
                <a:cs typeface="Arial"/>
                <a:sym typeface="Arial"/>
              </a:rPr>
              <a:t>.”</a:t>
            </a:r>
            <a:r>
              <a:rPr lang="en-US" sz="2200" b="0" i="0" u="none" strike="noStrike" cap="none" baseline="30000">
                <a:solidFill>
                  <a:srgbClr val="595959"/>
                </a:solidFill>
                <a:latin typeface="Arial"/>
                <a:ea typeface="Arial"/>
                <a:cs typeface="Arial"/>
                <a:sym typeface="Arial"/>
              </a:rPr>
              <a:t>**</a:t>
            </a:r>
          </a:p>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Key Assumptions: </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“All resources … execute processing requests serially.” </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“Threads acquire and release resources in a greedy, polite manner.” </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When multiple threads contend … the least recently processed thread is allowed to proceed. </a:t>
            </a:r>
          </a:p>
          <a:p>
            <a:endParaRPr lang="en-US" sz="2050" b="0" i="0" u="none" strike="noStrike" cap="none" baseline="0">
              <a:solidFill>
                <a:srgbClr val="595959"/>
              </a:solidFill>
              <a:latin typeface="Arial"/>
              <a:ea typeface="Arial"/>
              <a:cs typeface="Arial"/>
              <a:sym typeface="Arial"/>
            </a:endParaRPr>
          </a:p>
          <a:p>
            <a:endParaRPr lang="en-US" sz="2050" b="0" i="0" u="none" strike="noStrike" cap="none" baseline="0">
              <a:solidFill>
                <a:srgbClr val="595959"/>
              </a:solidFill>
              <a:latin typeface="Arial"/>
              <a:ea typeface="Arial"/>
              <a:cs typeface="Arial"/>
              <a:sym typeface="Arial"/>
            </a:endParaRPr>
          </a:p>
          <a:p>
            <a:endParaRPr lang="en-US" sz="2050" b="0" i="0" u="none" strike="noStrike" cap="none" baseline="0">
              <a:solidFill>
                <a:srgbClr val="595959"/>
              </a:solidFill>
              <a:latin typeface="Arial"/>
              <a:ea typeface="Arial"/>
              <a:cs typeface="Arial"/>
              <a:sym typeface="Arial"/>
            </a:endParaRPr>
          </a:p>
        </p:txBody>
      </p:sp>
      <p:sp>
        <p:nvSpPr>
          <p:cNvPr id="282" name="Shape 282"/>
          <p:cNvSpPr txBox="1"/>
          <p:nvPr/>
        </p:nvSpPr>
        <p:spPr>
          <a:xfrm>
            <a:off x="1491934" y="6110110"/>
            <a:ext cx="6982820" cy="738664"/>
          </a:xfrm>
          <a:prstGeom prst="rect">
            <a:avLst/>
          </a:prstGeom>
          <a:noFill/>
          <a:ln>
            <a:noFill/>
          </a:ln>
        </p:spPr>
        <p:txBody>
          <a:bodyPr lIns="91425" tIns="45700" rIns="91425" bIns="45700" anchor="t" anchorCtr="0">
            <a:noAutofit/>
          </a:bodyPr>
          <a:lstStyle/>
          <a:p>
            <a:pPr marL="0" marR="0" lvl="0" indent="0" algn="l" rtl="0">
              <a:buSzPct val="25000"/>
              <a:buNone/>
            </a:pPr>
            <a:r>
              <a:rPr lang="en-US" sz="1400" b="0" i="0" u="none" strike="noStrike" cap="none" baseline="30000">
                <a:solidFill>
                  <a:schemeClr val="dk1"/>
                </a:solidFill>
                <a:latin typeface="Arial"/>
                <a:ea typeface="Arial"/>
                <a:cs typeface="Arial"/>
                <a:sym typeface="Arial"/>
              </a:rPr>
              <a:t>*</a:t>
            </a:r>
            <a:r>
              <a:rPr lang="en-US" sz="1400" b="0" i="0" u="none" strike="noStrike" cap="none" baseline="0">
                <a:solidFill>
                  <a:schemeClr val="dk1"/>
                </a:solidFill>
                <a:latin typeface="Arial"/>
                <a:ea typeface="Arial"/>
                <a:cs typeface="Arial"/>
                <a:sym typeface="Arial"/>
              </a:rPr>
              <a:t>Threaded Cognition: An Integrated Theory of Concurrent Multitasking.  pg. 102</a:t>
            </a:r>
          </a:p>
          <a:p>
            <a:pPr marL="0" marR="0" lvl="0" indent="0" algn="l" rtl="0">
              <a:buSzPct val="25000"/>
              <a:buNone/>
            </a:pPr>
            <a:r>
              <a:rPr lang="en-US" sz="1400" b="0" i="0" u="none" strike="noStrike" cap="none" baseline="0">
                <a:solidFill>
                  <a:schemeClr val="dk1"/>
                </a:solidFill>
                <a:latin typeface="Arial"/>
                <a:ea typeface="Arial"/>
                <a:cs typeface="Arial"/>
                <a:sym typeface="Arial"/>
              </a:rPr>
              <a:t>Salvucci &amp; Taatgen, Psychological Review, 2008, Vol. 115, No. 1, 101–130</a:t>
            </a:r>
          </a:p>
          <a:p>
            <a:pPr marL="0" marR="0" lvl="0" indent="0" algn="l" rtl="0">
              <a:buSzPct val="25000"/>
              <a:buNone/>
            </a:pPr>
            <a:r>
              <a:rPr lang="en-US" sz="1400" b="0" i="0" u="none" strike="noStrike" cap="none" baseline="30000">
                <a:solidFill>
                  <a:schemeClr val="dk1"/>
                </a:solidFill>
                <a:latin typeface="Arial"/>
                <a:ea typeface="Arial"/>
                <a:cs typeface="Arial"/>
                <a:sym typeface="Arial"/>
              </a:rPr>
              <a:t>**</a:t>
            </a:r>
            <a:r>
              <a:rPr lang="en-US" sz="1400" b="0" i="0" u="none" strike="noStrike" cap="none" baseline="0">
                <a:solidFill>
                  <a:schemeClr val="dk1"/>
                </a:solidFill>
                <a:latin typeface="Arial"/>
                <a:ea typeface="Arial"/>
                <a:cs typeface="Arial"/>
                <a:sym typeface="Arial"/>
              </a:rPr>
              <a:t> Ibid, Abstract, pg. 101.</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p:nvPr/>
        </p:nvSpPr>
        <p:spPr>
          <a:xfrm>
            <a:off x="6156285" y="2008278"/>
            <a:ext cx="2651283" cy="3479809"/>
          </a:xfrm>
          <a:prstGeom prst="rect">
            <a:avLst/>
          </a:prstGeom>
          <a:blipFill>
            <a:blip r:embed="rId3"/>
            <a:stretch>
              <a:fillRect/>
            </a:stretch>
          </a:blipFill>
        </p:spPr>
      </p:sp>
      <p:sp>
        <p:nvSpPr>
          <p:cNvPr id="99" name="Shape 99"/>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Workload </a:t>
            </a:r>
            <a:r>
              <a:rPr lang="en-US" dirty="0"/>
              <a:t>I</a:t>
            </a:r>
            <a:r>
              <a:rPr lang="en-US" sz="4600" b="0" i="0" u="none" strike="noStrike" cap="none" baseline="0" dirty="0" smtClean="0">
                <a:solidFill>
                  <a:schemeClr val="accent1"/>
                </a:solidFill>
                <a:latin typeface="Arial"/>
                <a:ea typeface="Arial"/>
                <a:cs typeface="Arial"/>
                <a:sym typeface="Arial"/>
              </a:rPr>
              <a:t>s Not </a:t>
            </a:r>
            <a:r>
              <a:rPr lang="en-US" dirty="0" smtClean="0"/>
              <a:t>B</a:t>
            </a:r>
            <a:r>
              <a:rPr lang="en-US" sz="4600" b="0" i="0" u="none" strike="noStrike" cap="none" baseline="0" dirty="0" smtClean="0">
                <a:solidFill>
                  <a:schemeClr val="accent1"/>
                </a:solidFill>
                <a:latin typeface="Arial"/>
                <a:ea typeface="Arial"/>
                <a:cs typeface="Arial"/>
                <a:sym typeface="Arial"/>
              </a:rPr>
              <a:t>usyness</a:t>
            </a:r>
            <a:endParaRPr lang="en-US" sz="4600" b="0" i="0" u="none" strike="noStrike" cap="none" baseline="0" dirty="0">
              <a:solidFill>
                <a:schemeClr val="accent1"/>
              </a:solidFill>
              <a:latin typeface="Arial"/>
              <a:ea typeface="Arial"/>
              <a:cs typeface="Arial"/>
              <a:sym typeface="Arial"/>
            </a:endParaRPr>
          </a:p>
        </p:txBody>
      </p:sp>
      <p:sp>
        <p:nvSpPr>
          <p:cNvPr id="100" name="Shape 100"/>
          <p:cNvSpPr txBox="1">
            <a:spLocks noGrp="1"/>
          </p:cNvSpPr>
          <p:nvPr>
            <p:ph type="body" idx="1"/>
          </p:nvPr>
        </p:nvSpPr>
        <p:spPr>
          <a:xfrm>
            <a:off x="267043" y="1600200"/>
            <a:ext cx="5790058"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dirty="0"/>
              <a:t>H</a:t>
            </a:r>
            <a:r>
              <a:rPr lang="en-US" sz="2400" b="0" i="0" u="none" strike="noStrike" cap="none" baseline="0" dirty="0" smtClean="0">
                <a:solidFill>
                  <a:srgbClr val="595959"/>
                </a:solidFill>
                <a:latin typeface="Arial"/>
                <a:ea typeface="Arial"/>
                <a:cs typeface="Arial"/>
                <a:sym typeface="Arial"/>
              </a:rPr>
              <a:t>uman </a:t>
            </a:r>
            <a:r>
              <a:rPr lang="en-US" sz="2400" b="0" i="0" u="none" strike="noStrike" cap="none" baseline="0" dirty="0">
                <a:solidFill>
                  <a:srgbClr val="595959"/>
                </a:solidFill>
                <a:latin typeface="Arial"/>
                <a:ea typeface="Arial"/>
                <a:cs typeface="Arial"/>
                <a:sym typeface="Arial"/>
              </a:rPr>
              <a:t>activity can be “</a:t>
            </a:r>
            <a:r>
              <a:rPr lang="en-US" sz="2400" b="0" i="0" u="none" strike="noStrike" cap="none" baseline="0" dirty="0" smtClean="0">
                <a:solidFill>
                  <a:srgbClr val="595959"/>
                </a:solidFill>
                <a:latin typeface="Arial"/>
                <a:ea typeface="Arial"/>
                <a:cs typeface="Arial"/>
                <a:sym typeface="Arial"/>
              </a:rPr>
              <a:t>compiled”</a:t>
            </a:r>
            <a:endParaRPr lang="en-US" sz="24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dirty="0"/>
              <a:t>S</a:t>
            </a:r>
            <a:r>
              <a:rPr lang="en-US" sz="2200" b="0" i="0" u="none" strike="noStrike" cap="none" baseline="0" dirty="0" smtClean="0">
                <a:solidFill>
                  <a:srgbClr val="595959"/>
                </a:solidFill>
                <a:latin typeface="Arial"/>
                <a:ea typeface="Arial"/>
                <a:cs typeface="Arial"/>
                <a:sym typeface="Arial"/>
              </a:rPr>
              <a:t>kill-based</a:t>
            </a:r>
            <a:r>
              <a:rPr lang="en-US" sz="2200" b="0" i="0" u="none" strike="noStrike" cap="none" baseline="0" dirty="0">
                <a:solidFill>
                  <a:srgbClr val="595959"/>
                </a:solidFill>
                <a:latin typeface="Arial"/>
                <a:ea typeface="Arial"/>
                <a:cs typeface="Arial"/>
                <a:sym typeface="Arial"/>
              </a:rPr>
              <a:t>, </a:t>
            </a:r>
            <a:r>
              <a:rPr lang="en-US" dirty="0"/>
              <a:t>r</a:t>
            </a:r>
            <a:r>
              <a:rPr lang="en-US" sz="2200" b="0" i="0" u="none" strike="noStrike" cap="none" baseline="0" dirty="0" smtClean="0">
                <a:solidFill>
                  <a:srgbClr val="595959"/>
                </a:solidFill>
                <a:latin typeface="Arial"/>
                <a:ea typeface="Arial"/>
                <a:cs typeface="Arial"/>
                <a:sym typeface="Arial"/>
              </a:rPr>
              <a:t>ule-based</a:t>
            </a:r>
            <a:r>
              <a:rPr lang="en-US" sz="2200" b="0" i="0" u="none" strike="noStrike" cap="none" baseline="0" dirty="0">
                <a:solidFill>
                  <a:srgbClr val="595959"/>
                </a:solidFill>
                <a:latin typeface="Arial"/>
                <a:ea typeface="Arial"/>
                <a:cs typeface="Arial"/>
                <a:sym typeface="Arial"/>
              </a:rPr>
              <a:t>, </a:t>
            </a:r>
            <a:r>
              <a:rPr lang="en-US" dirty="0"/>
              <a:t>k</a:t>
            </a:r>
            <a:r>
              <a:rPr lang="en-US" sz="2200" b="0" i="0" u="none" strike="noStrike" cap="none" baseline="0" dirty="0" smtClean="0">
                <a:solidFill>
                  <a:srgbClr val="595959"/>
                </a:solidFill>
                <a:latin typeface="Arial"/>
                <a:ea typeface="Arial"/>
                <a:cs typeface="Arial"/>
                <a:sym typeface="Arial"/>
              </a:rPr>
              <a:t>nowledge-base </a:t>
            </a:r>
            <a:r>
              <a:rPr lang="en-US" sz="2200" b="0" i="0" u="none" strike="noStrike" cap="none" baseline="0" dirty="0">
                <a:solidFill>
                  <a:srgbClr val="595959"/>
                </a:solidFill>
                <a:latin typeface="Arial"/>
                <a:ea typeface="Arial"/>
                <a:cs typeface="Arial"/>
                <a:sym typeface="Arial"/>
              </a:rPr>
              <a:t>hierarchy (J. Rasmussen</a:t>
            </a:r>
            <a:r>
              <a:rPr lang="en-US" sz="2200" b="0" i="0" u="none" strike="noStrike" cap="none" baseline="0" dirty="0" smtClean="0">
                <a:solidFill>
                  <a:srgbClr val="595959"/>
                </a:solidFill>
                <a:latin typeface="Arial"/>
                <a:ea typeface="Arial"/>
                <a:cs typeface="Arial"/>
                <a:sym typeface="Arial"/>
              </a:rPr>
              <a:t>).</a:t>
            </a:r>
            <a:endParaRPr lang="en-US" sz="22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dirty="0"/>
              <a:t>S</a:t>
            </a:r>
            <a:r>
              <a:rPr lang="en-US" sz="2200" b="0" i="0" u="none" strike="noStrike" cap="none" baseline="0" dirty="0" smtClean="0">
                <a:solidFill>
                  <a:srgbClr val="595959"/>
                </a:solidFill>
                <a:latin typeface="Arial"/>
                <a:ea typeface="Arial"/>
                <a:cs typeface="Arial"/>
                <a:sym typeface="Arial"/>
              </a:rPr>
              <a:t>kill-based activities </a:t>
            </a:r>
            <a:r>
              <a:rPr lang="en-US" sz="2200" b="0" i="1" u="none" strike="noStrike" cap="none" baseline="0" dirty="0" smtClean="0">
                <a:solidFill>
                  <a:srgbClr val="595959"/>
                </a:solidFill>
                <a:latin typeface="Arial"/>
                <a:ea typeface="Arial"/>
                <a:cs typeface="Arial"/>
                <a:sym typeface="Arial"/>
              </a:rPr>
              <a:t>don’t</a:t>
            </a:r>
            <a:r>
              <a:rPr lang="en-US" sz="2200" b="0" i="0" u="none" strike="noStrike" cap="none" baseline="0" dirty="0" smtClean="0">
                <a:solidFill>
                  <a:srgbClr val="595959"/>
                </a:solidFill>
                <a:latin typeface="Arial"/>
                <a:ea typeface="Arial"/>
                <a:cs typeface="Arial"/>
                <a:sym typeface="Arial"/>
              </a:rPr>
              <a:t> </a:t>
            </a:r>
            <a:r>
              <a:rPr lang="en-US" sz="2200" b="0" i="0" u="none" strike="noStrike" cap="none" baseline="0" dirty="0">
                <a:solidFill>
                  <a:srgbClr val="595959"/>
                </a:solidFill>
                <a:latin typeface="Arial"/>
                <a:ea typeface="Arial"/>
                <a:cs typeface="Arial"/>
                <a:sym typeface="Arial"/>
              </a:rPr>
              <a:t>impact </a:t>
            </a:r>
            <a:r>
              <a:rPr lang="en-US" sz="2200" b="0" i="0" u="none" strike="noStrike" cap="none" baseline="0" dirty="0" smtClean="0">
                <a:solidFill>
                  <a:srgbClr val="595959"/>
                </a:solidFill>
                <a:latin typeface="Arial"/>
                <a:ea typeface="Arial"/>
                <a:cs typeface="Arial"/>
                <a:sym typeface="Arial"/>
              </a:rPr>
              <a:t>workload.</a:t>
            </a:r>
            <a:endParaRPr lang="en-US" sz="22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dirty="0"/>
              <a:t>R</a:t>
            </a:r>
            <a:r>
              <a:rPr lang="en-US" sz="2200" b="0" i="0" u="none" strike="noStrike" cap="none" baseline="0" dirty="0" smtClean="0">
                <a:solidFill>
                  <a:srgbClr val="595959"/>
                </a:solidFill>
                <a:latin typeface="Arial"/>
                <a:ea typeface="Arial"/>
                <a:cs typeface="Arial"/>
                <a:sym typeface="Arial"/>
              </a:rPr>
              <a:t>ule-based </a:t>
            </a:r>
            <a:r>
              <a:rPr lang="en-US" sz="2200" b="0" i="0" u="none" strike="noStrike" cap="none" baseline="0" dirty="0">
                <a:solidFill>
                  <a:srgbClr val="595959"/>
                </a:solidFill>
                <a:latin typeface="Arial"/>
                <a:ea typeface="Arial"/>
                <a:cs typeface="Arial"/>
                <a:sym typeface="Arial"/>
              </a:rPr>
              <a:t>and knowledge-based activities </a:t>
            </a:r>
            <a:r>
              <a:rPr lang="en-US" i="1" dirty="0" smtClean="0"/>
              <a:t>do</a:t>
            </a:r>
            <a:r>
              <a:rPr lang="en-US" dirty="0" smtClean="0"/>
              <a:t> impact workload.</a:t>
            </a:r>
            <a:endParaRPr lang="en-US" sz="2200" b="0" i="0" u="none" strike="noStrike" cap="none" baseline="0" dirty="0">
              <a:solidFill>
                <a:srgbClr val="595959"/>
              </a:solidFill>
              <a:latin typeface="Arial"/>
              <a:ea typeface="Arial"/>
              <a:cs typeface="Arial"/>
              <a:sym typeface="Arial"/>
            </a:endParaRPr>
          </a:p>
          <a:p>
            <a:pPr marL="349250" marR="0" lvl="0" indent="-349250" algn="l" rtl="0">
              <a:spcBef>
                <a:spcPts val="2000"/>
              </a:spcBef>
              <a:buClr>
                <a:srgbClr val="6DB7D7"/>
              </a:buClr>
              <a:buSzPct val="111111"/>
              <a:buFont typeface="Arial"/>
              <a:buChar char="•"/>
            </a:pPr>
            <a:r>
              <a:rPr lang="en-US" dirty="0" smtClean="0"/>
              <a:t>People </a:t>
            </a:r>
            <a:r>
              <a:rPr lang="en-US" sz="2400" b="0" i="0" u="none" strike="noStrike" cap="none" baseline="0" dirty="0" smtClean="0">
                <a:solidFill>
                  <a:srgbClr val="595959"/>
                </a:solidFill>
                <a:latin typeface="Arial"/>
                <a:ea typeface="Arial"/>
                <a:cs typeface="Arial"/>
                <a:sym typeface="Arial"/>
              </a:rPr>
              <a:t>may </a:t>
            </a:r>
            <a:r>
              <a:rPr lang="en-US" sz="2400" b="0" i="0" u="none" strike="noStrike" cap="none" baseline="0" dirty="0">
                <a:solidFill>
                  <a:srgbClr val="595959"/>
                </a:solidFill>
                <a:latin typeface="Arial"/>
                <a:ea typeface="Arial"/>
                <a:cs typeface="Arial"/>
                <a:sym typeface="Arial"/>
              </a:rPr>
              <a:t>be </a:t>
            </a:r>
            <a:r>
              <a:rPr lang="en-US" sz="2400" b="0" i="0" u="none" strike="noStrike" cap="none" baseline="0" dirty="0" smtClean="0">
                <a:solidFill>
                  <a:srgbClr val="595959"/>
                </a:solidFill>
                <a:latin typeface="Arial"/>
                <a:ea typeface="Arial"/>
                <a:cs typeface="Arial"/>
                <a:sym typeface="Arial"/>
              </a:rPr>
              <a:t>busy </a:t>
            </a:r>
            <a:r>
              <a:rPr lang="en-US" sz="2400" b="0" i="0" u="none" strike="noStrike" cap="none" baseline="0" dirty="0">
                <a:solidFill>
                  <a:srgbClr val="595959"/>
                </a:solidFill>
                <a:latin typeface="Arial"/>
                <a:ea typeface="Arial"/>
                <a:cs typeface="Arial"/>
                <a:sym typeface="Arial"/>
              </a:rPr>
              <a:t>with skill-based </a:t>
            </a:r>
            <a:r>
              <a:rPr lang="en-US" sz="2400" b="0" i="0" u="none" strike="noStrike" cap="none" baseline="0" dirty="0" smtClean="0">
                <a:solidFill>
                  <a:srgbClr val="595959"/>
                </a:solidFill>
                <a:latin typeface="Arial"/>
                <a:ea typeface="Arial"/>
                <a:cs typeface="Arial"/>
                <a:sym typeface="Arial"/>
              </a:rPr>
              <a:t>activities, and not under high workload.</a:t>
            </a:r>
            <a:endParaRPr lang="en-US" sz="2400" b="0" i="0" u="none" strike="noStrike" cap="none" baseline="0" dirty="0">
              <a:solidFill>
                <a:srgbClr val="595959"/>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Organizational Resources</a:t>
            </a:r>
          </a:p>
        </p:txBody>
      </p:sp>
      <p:sp>
        <p:nvSpPr>
          <p:cNvPr id="288" name="Shape 288"/>
          <p:cNvSpPr/>
          <p:nvPr/>
        </p:nvSpPr>
        <p:spPr>
          <a:xfrm>
            <a:off x="2642244" y="1602315"/>
            <a:ext cx="3910503" cy="2552868"/>
          </a:xfrm>
          <a:prstGeom prst="rect">
            <a:avLst/>
          </a:prstGeom>
          <a:blipFill>
            <a:blip r:embed="rId3"/>
            <a:stretch>
              <a:fillRect/>
            </a:stretch>
          </a:blipFill>
        </p:spPr>
      </p:sp>
      <p:sp>
        <p:nvSpPr>
          <p:cNvPr id="289" name="Shape 289"/>
          <p:cNvSpPr txBox="1"/>
          <p:nvPr/>
        </p:nvSpPr>
        <p:spPr>
          <a:xfrm>
            <a:off x="2586118" y="4010360"/>
            <a:ext cx="1973165" cy="646331"/>
          </a:xfrm>
          <a:prstGeom prst="rect">
            <a:avLst/>
          </a:prstGeom>
          <a:noFill/>
          <a:ln>
            <a:noFill/>
          </a:ln>
        </p:spPr>
        <p:txBody>
          <a:bodyPr lIns="91425" tIns="45700" rIns="91425" bIns="45700" anchor="t" anchorCtr="0">
            <a:noAutofit/>
          </a:bodyPr>
          <a:lstStyle/>
          <a:p>
            <a:pPr marL="0" marR="0" lvl="0" indent="0" algn="ctr" rtl="0">
              <a:buSzPct val="25000"/>
              <a:buNone/>
            </a:pPr>
            <a:r>
              <a:rPr lang="en-US" sz="1800" b="0" i="0" u="none" strike="noStrike" cap="none" baseline="0">
                <a:solidFill>
                  <a:schemeClr val="dk1"/>
                </a:solidFill>
                <a:latin typeface="Comic Sans MS"/>
                <a:ea typeface="Comic Sans MS"/>
                <a:cs typeface="Comic Sans MS"/>
                <a:sym typeface="Comic Sans MS"/>
              </a:rPr>
              <a:t>High-Performing</a:t>
            </a:r>
          </a:p>
          <a:p>
            <a:pPr marL="0" marR="0" lvl="0" indent="0" algn="ctr" rtl="0">
              <a:buSzPct val="25000"/>
              <a:buNone/>
            </a:pPr>
            <a:r>
              <a:rPr lang="en-US" sz="1800" b="0" i="0" u="none" strike="noStrike" cap="none" baseline="0">
                <a:solidFill>
                  <a:schemeClr val="dk1"/>
                </a:solidFill>
                <a:latin typeface="Comic Sans MS"/>
                <a:ea typeface="Comic Sans MS"/>
                <a:cs typeface="Comic Sans MS"/>
                <a:sym typeface="Comic Sans MS"/>
              </a:rPr>
              <a:t>Team</a:t>
            </a:r>
          </a:p>
        </p:txBody>
      </p:sp>
      <p:sp>
        <p:nvSpPr>
          <p:cNvPr id="290" name="Shape 290"/>
          <p:cNvSpPr txBox="1"/>
          <p:nvPr/>
        </p:nvSpPr>
        <p:spPr>
          <a:xfrm>
            <a:off x="4931907" y="4010360"/>
            <a:ext cx="1903085"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Comic Sans MS"/>
                <a:ea typeface="Comic Sans MS"/>
                <a:cs typeface="Comic Sans MS"/>
                <a:sym typeface="Comic Sans MS"/>
              </a:rPr>
              <a:t>Social Network</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p:nvPr/>
        </p:nvSpPr>
        <p:spPr>
          <a:xfrm>
            <a:off x="6473541" y="3881007"/>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296" name="Shape 296"/>
          <p:cNvSpPr/>
          <p:nvPr/>
        </p:nvSpPr>
        <p:spPr>
          <a:xfrm>
            <a:off x="7225057" y="3560967"/>
            <a:ext cx="640079" cy="640079"/>
          </a:xfrm>
          <a:prstGeom prst="rect">
            <a:avLst/>
          </a:prstGeom>
          <a:gradFill>
            <a:gsLst>
              <a:gs pos="0">
                <a:srgbClr val="C10003"/>
              </a:gs>
              <a:gs pos="31000">
                <a:srgbClr val="C10003"/>
              </a:gs>
              <a:gs pos="100000">
                <a:srgbClr val="FAAEAE"/>
              </a:gs>
            </a:gsLst>
            <a:lin ang="5400000" scaled="0"/>
          </a:gradFill>
          <a:ln w="12700" cap="flat">
            <a:solidFill>
              <a:srgbClr val="BC0002"/>
            </a:solidFill>
            <a:prstDash val="solid"/>
            <a:round/>
            <a:headEnd type="none" w="med" len="med"/>
            <a:tailEnd type="none" w="med" len="med"/>
          </a:ln>
        </p:spPr>
        <p:txBody>
          <a:bodyPr lIns="91425" tIns="45700" rIns="91425" bIns="45700" anchor="ctr" anchorCtr="0">
            <a:noAutofit/>
          </a:bodyPr>
          <a:lstStyle/>
          <a:p>
            <a:endParaRPr/>
          </a:p>
        </p:txBody>
      </p:sp>
      <p:sp>
        <p:nvSpPr>
          <p:cNvPr id="297" name="Shape 297"/>
          <p:cNvSpPr/>
          <p:nvPr/>
        </p:nvSpPr>
        <p:spPr>
          <a:xfrm>
            <a:off x="8395229" y="231431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298" name="Shape 298"/>
          <p:cNvSpPr/>
          <p:nvPr/>
        </p:nvSpPr>
        <p:spPr>
          <a:xfrm>
            <a:off x="8191053" y="333407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299" name="Shape 299"/>
          <p:cNvSpPr/>
          <p:nvPr/>
        </p:nvSpPr>
        <p:spPr>
          <a:xfrm>
            <a:off x="7512709" y="2646566"/>
            <a:ext cx="640079" cy="640079"/>
          </a:xfrm>
          <a:prstGeom prst="rect">
            <a:avLst/>
          </a:prstGeom>
          <a:gradFill>
            <a:gsLst>
              <a:gs pos="0">
                <a:srgbClr val="FFB403"/>
              </a:gs>
              <a:gs pos="31000">
                <a:srgbClr val="FFB403"/>
              </a:gs>
              <a:gs pos="100000">
                <a:srgbClr val="FFEBBB"/>
              </a:gs>
            </a:gsLst>
            <a:lin ang="5400000" scaled="0"/>
          </a:gradFill>
          <a:ln w="12700" cap="flat">
            <a:solidFill>
              <a:srgbClr val="FDB100"/>
            </a:solidFill>
            <a:prstDash val="solid"/>
            <a:round/>
            <a:headEnd type="none" w="med" len="med"/>
            <a:tailEnd type="none" w="med" len="med"/>
          </a:ln>
        </p:spPr>
        <p:txBody>
          <a:bodyPr lIns="91425" tIns="45700" rIns="91425" bIns="45700" anchor="ctr" anchorCtr="0">
            <a:noAutofit/>
          </a:bodyPr>
          <a:lstStyle/>
          <a:p>
            <a:endParaRPr/>
          </a:p>
        </p:txBody>
      </p:sp>
      <p:sp>
        <p:nvSpPr>
          <p:cNvPr id="300" name="Shape 300"/>
          <p:cNvSpPr/>
          <p:nvPr/>
        </p:nvSpPr>
        <p:spPr>
          <a:xfrm>
            <a:off x="7733853" y="1733391"/>
            <a:ext cx="640079" cy="640079"/>
          </a:xfrm>
          <a:prstGeom prst="rect">
            <a:avLst/>
          </a:prstGeom>
          <a:gradFill>
            <a:gsLst>
              <a:gs pos="0">
                <a:srgbClr val="F67209"/>
              </a:gs>
              <a:gs pos="31000">
                <a:srgbClr val="F67209"/>
              </a:gs>
              <a:gs pos="100000">
                <a:srgbClr val="FFD9BA"/>
              </a:gs>
            </a:gsLst>
            <a:lin ang="5400000" scaled="0"/>
          </a:gradFill>
          <a:ln w="12700" cap="flat">
            <a:solidFill>
              <a:srgbClr val="E27217"/>
            </a:solidFill>
            <a:prstDash val="solid"/>
            <a:round/>
            <a:headEnd type="none" w="med" len="med"/>
            <a:tailEnd type="none" w="med" len="med"/>
          </a:ln>
        </p:spPr>
        <p:txBody>
          <a:bodyPr lIns="91425" tIns="45700" rIns="91425" bIns="45700" anchor="ctr" anchorCtr="0">
            <a:noAutofit/>
          </a:bodyPr>
          <a:lstStyle/>
          <a:p>
            <a:endParaRPr/>
          </a:p>
        </p:txBody>
      </p:sp>
      <p:sp>
        <p:nvSpPr>
          <p:cNvPr id="301" name="Shape 301"/>
          <p:cNvSpPr/>
          <p:nvPr/>
        </p:nvSpPr>
        <p:spPr>
          <a:xfrm>
            <a:off x="6713053" y="1897147"/>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302" name="Shape 3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Organizational Resources</a:t>
            </a:r>
          </a:p>
        </p:txBody>
      </p:sp>
      <p:sp>
        <p:nvSpPr>
          <p:cNvPr id="303" name="Shape 303"/>
          <p:cNvSpPr txBox="1">
            <a:spLocks noGrp="1"/>
          </p:cNvSpPr>
          <p:nvPr>
            <p:ph type="body" idx="1"/>
          </p:nvPr>
        </p:nvSpPr>
        <p:spPr>
          <a:xfrm>
            <a:off x="207610" y="1600200"/>
            <a:ext cx="5947415" cy="4913134"/>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Decision-making is distributed</a:t>
            </a:r>
          </a:p>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Memory </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Agent’s know different things</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Memory is transactive (Wegner)</a:t>
            </a:r>
          </a:p>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Communication (Arrow)</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Localized</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Intent (model informs interpretation)</a:t>
            </a:r>
          </a:p>
          <a:p>
            <a:pPr marL="349250" marR="0" lvl="0" indent="-349250" algn="l" rtl="0">
              <a:spcBef>
                <a:spcPts val="2000"/>
              </a:spcBef>
              <a:buClr>
                <a:srgbClr val="6DB7D7"/>
              </a:buClr>
              <a:buSzPct val="121212"/>
              <a:buFont typeface="Arial"/>
              <a:buChar char="•"/>
            </a:pPr>
            <a:r>
              <a:rPr lang="en-US" sz="2200" b="0" i="0" u="none" strike="noStrike" cap="none" baseline="0">
                <a:solidFill>
                  <a:srgbClr val="595959"/>
                </a:solidFill>
                <a:latin typeface="Arial"/>
                <a:ea typeface="Arial"/>
                <a:cs typeface="Arial"/>
                <a:sym typeface="Arial"/>
              </a:rPr>
              <a:t>Required Mental Models (Fiore)</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Teammate model: how is task performed</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Team interaction model: what is topology</a:t>
            </a:r>
          </a:p>
          <a:p>
            <a:pPr marL="685800" marR="0" lvl="1" indent="-342900" algn="l" rtl="0">
              <a:spcBef>
                <a:spcPts val="600"/>
              </a:spcBef>
              <a:buClr>
                <a:srgbClr val="205C77"/>
              </a:buClr>
              <a:buSzPct val="115079"/>
              <a:buFont typeface="Arial"/>
              <a:buChar char="•"/>
            </a:pPr>
            <a:r>
              <a:rPr lang="en-US" sz="2050" b="0" i="0" u="none" strike="noStrike" cap="none" baseline="0">
                <a:solidFill>
                  <a:srgbClr val="595959"/>
                </a:solidFill>
                <a:latin typeface="Arial"/>
                <a:ea typeface="Arial"/>
                <a:cs typeface="Arial"/>
                <a:sym typeface="Arial"/>
              </a:rPr>
              <a:t>Team task model: who does &amp; knows what</a:t>
            </a:r>
          </a:p>
          <a:p>
            <a:endParaRPr lang="en-US" sz="2050" b="0" i="0" u="none" strike="noStrike" cap="none" baseline="0">
              <a:solidFill>
                <a:srgbClr val="595959"/>
              </a:solidFill>
              <a:latin typeface="Arial"/>
              <a:ea typeface="Arial"/>
              <a:cs typeface="Arial"/>
              <a:sym typeface="Arial"/>
            </a:endParaRPr>
          </a:p>
        </p:txBody>
      </p:sp>
      <p:sp>
        <p:nvSpPr>
          <p:cNvPr id="304" name="Shape 304"/>
          <p:cNvSpPr/>
          <p:nvPr/>
        </p:nvSpPr>
        <p:spPr>
          <a:xfrm>
            <a:off x="7310161" y="36524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5" name="Shape 305"/>
          <p:cNvSpPr/>
          <p:nvPr/>
        </p:nvSpPr>
        <p:spPr>
          <a:xfrm>
            <a:off x="7596693" y="27380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6" name="Shape 306"/>
          <p:cNvSpPr/>
          <p:nvPr/>
        </p:nvSpPr>
        <p:spPr>
          <a:xfrm>
            <a:off x="8466392" y="2397892"/>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7" name="Shape 307"/>
          <p:cNvSpPr/>
          <p:nvPr/>
        </p:nvSpPr>
        <p:spPr>
          <a:xfrm>
            <a:off x="8282493" y="3423807"/>
            <a:ext cx="457200" cy="457200"/>
          </a:xfrm>
          <a:prstGeom prst="ellipse">
            <a:avLst/>
          </a:prstGeom>
          <a:gradFill>
            <a:gsLst>
              <a:gs pos="0">
                <a:schemeClr val="dk1"/>
              </a:gs>
              <a:gs pos="31000">
                <a:schemeClr val="dk1"/>
              </a:gs>
              <a:gs pos="100000">
                <a:srgbClr val="BBBBBB"/>
              </a:gs>
            </a:gsLst>
            <a:lin ang="5400000" scaled="0"/>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08" name="Shape 308"/>
          <p:cNvSpPr/>
          <p:nvPr/>
        </p:nvSpPr>
        <p:spPr>
          <a:xfrm>
            <a:off x="6670159" y="296660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09" name="Shape 309"/>
          <p:cNvSpPr/>
          <p:nvPr/>
        </p:nvSpPr>
        <p:spPr>
          <a:xfrm>
            <a:off x="7825293" y="1808831"/>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0" name="Shape 310"/>
          <p:cNvSpPr/>
          <p:nvPr/>
        </p:nvSpPr>
        <p:spPr>
          <a:xfrm>
            <a:off x="6792282" y="1968239"/>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1" name="Shape 311"/>
          <p:cNvSpPr/>
          <p:nvPr/>
        </p:nvSpPr>
        <p:spPr>
          <a:xfrm>
            <a:off x="8053893" y="4338207"/>
            <a:ext cx="457200" cy="457200"/>
          </a:xfrm>
          <a:prstGeom prst="ellipse">
            <a:avLst/>
          </a:prstGeom>
          <a:gradFill>
            <a:gsLst>
              <a:gs pos="0">
                <a:schemeClr val="dk1"/>
              </a:gs>
              <a:gs pos="69000">
                <a:srgbClr val="7B7B7B"/>
              </a:gs>
              <a:gs pos="100000">
                <a:srgbClr val="BCBCBC"/>
              </a:gs>
            </a:gsLst>
            <a:path path="circle">
              <a:fillToRect l="50000" t="50000" r="50000" b="50000"/>
            </a:path>
            <a:tileRect/>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2" name="Shape 312"/>
          <p:cNvSpPr/>
          <p:nvPr/>
        </p:nvSpPr>
        <p:spPr>
          <a:xfrm>
            <a:off x="6563682" y="3960055"/>
            <a:ext cx="457200" cy="457200"/>
          </a:xfrm>
          <a:prstGeom prst="ellipse">
            <a:avLst/>
          </a:prstGeom>
          <a:gradFill>
            <a:gsLst>
              <a:gs pos="0">
                <a:schemeClr val="dk1"/>
              </a:gs>
              <a:gs pos="31000">
                <a:schemeClr val="dk1"/>
              </a:gs>
              <a:gs pos="100000">
                <a:srgbClr val="BBBBBB"/>
              </a:gs>
            </a:gsLst>
            <a:lin ang="5400000" scaled="0"/>
          </a:gradFill>
          <a:ln w="9525"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13" name="Shape 313"/>
          <p:cNvSpPr/>
          <p:nvPr/>
        </p:nvSpPr>
        <p:spPr>
          <a:xfrm>
            <a:off x="6358473" y="5597837"/>
            <a:ext cx="457200" cy="457200"/>
          </a:xfrm>
          <a:prstGeom prst="ellipse">
            <a:avLst/>
          </a:prstGeom>
          <a:gradFill>
            <a:gsLst>
              <a:gs pos="0">
                <a:srgbClr val="2080AB"/>
              </a:gs>
              <a:gs pos="69000">
                <a:srgbClr val="83C2DD"/>
              </a:gs>
              <a:gs pos="100000">
                <a:srgbClr val="BFE0ED"/>
              </a:gs>
            </a:gsLst>
            <a:path path="circle">
              <a:fillToRect l="50000" t="50000" r="50000" b="50000"/>
            </a:path>
            <a:tileRect/>
          </a:gradFill>
          <a:ln w="9525" cap="flat">
            <a:solidFill>
              <a:srgbClr val="287A9E"/>
            </a:solidFill>
            <a:prstDash val="solid"/>
            <a:round/>
            <a:headEnd type="none" w="med" len="med"/>
            <a:tailEnd type="none" w="med" len="med"/>
          </a:ln>
        </p:spPr>
        <p:txBody>
          <a:bodyPr lIns="91425" tIns="45700" rIns="91425" bIns="45700" anchor="t" anchorCtr="0">
            <a:noAutofit/>
          </a:bodyPr>
          <a:lstStyle/>
          <a:p>
            <a:endParaRPr/>
          </a:p>
        </p:txBody>
      </p:sp>
      <p:sp>
        <p:nvSpPr>
          <p:cNvPr id="314" name="Shape 314"/>
          <p:cNvSpPr/>
          <p:nvPr/>
        </p:nvSpPr>
        <p:spPr>
          <a:xfrm>
            <a:off x="6275201" y="6193294"/>
            <a:ext cx="640079" cy="640079"/>
          </a:xfrm>
          <a:prstGeom prst="rect">
            <a:avLst/>
          </a:prstGeom>
          <a:gradFill>
            <a:gsLst>
              <a:gs pos="0">
                <a:srgbClr val="80BD00"/>
              </a:gs>
              <a:gs pos="31000">
                <a:srgbClr val="80BD00"/>
              </a:gs>
              <a:gs pos="100000">
                <a:srgbClr val="E0F6B0"/>
              </a:gs>
            </a:gsLst>
            <a:lin ang="5400000" scaled="0"/>
          </a:gradFill>
          <a:ln w="12700" cap="flat">
            <a:solidFill>
              <a:srgbClr val="7CB600"/>
            </a:solidFill>
            <a:prstDash val="solid"/>
            <a:round/>
            <a:headEnd type="none" w="med" len="med"/>
            <a:tailEnd type="none" w="med" len="med"/>
          </a:ln>
        </p:spPr>
        <p:txBody>
          <a:bodyPr lIns="91425" tIns="45700" rIns="91425" bIns="45700" anchor="ctr" anchorCtr="0">
            <a:noAutofit/>
          </a:bodyPr>
          <a:lstStyle/>
          <a:p>
            <a:endParaRPr/>
          </a:p>
        </p:txBody>
      </p:sp>
      <p:sp>
        <p:nvSpPr>
          <p:cNvPr id="315" name="Shape 315"/>
          <p:cNvSpPr txBox="1"/>
          <p:nvPr/>
        </p:nvSpPr>
        <p:spPr>
          <a:xfrm>
            <a:off x="7120779" y="5597837"/>
            <a:ext cx="1534945"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(Agent, Info)</a:t>
            </a:r>
          </a:p>
        </p:txBody>
      </p:sp>
      <p:sp>
        <p:nvSpPr>
          <p:cNvPr id="316" name="Shape 316"/>
          <p:cNvSpPr txBox="1"/>
          <p:nvPr/>
        </p:nvSpPr>
        <p:spPr>
          <a:xfrm>
            <a:off x="7090864" y="6304246"/>
            <a:ext cx="1983309"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(Task, Authority)</a:t>
            </a:r>
          </a:p>
        </p:txBody>
      </p:sp>
      <p:cxnSp>
        <p:nvCxnSpPr>
          <p:cNvPr id="317" name="Shape 317"/>
          <p:cNvCxnSpPr>
            <a:stCxn id="310" idx="6"/>
            <a:endCxn id="309" idx="2"/>
          </p:cNvCxnSpPr>
          <p:nvPr/>
        </p:nvCxnSpPr>
        <p:spPr>
          <a:xfrm rot="10800000" flipH="1">
            <a:off x="7249482" y="2037431"/>
            <a:ext cx="575811" cy="159408"/>
          </a:xfrm>
          <a:prstGeom prst="straightConnector1">
            <a:avLst/>
          </a:prstGeom>
          <a:noFill/>
          <a:ln w="12700" cap="flat">
            <a:solidFill>
              <a:schemeClr val="dk1"/>
            </a:solidFill>
            <a:prstDash val="solid"/>
            <a:round/>
            <a:headEnd type="none" w="med" len="med"/>
            <a:tailEnd type="none" w="med" len="med"/>
          </a:ln>
        </p:spPr>
      </p:cxnSp>
      <p:cxnSp>
        <p:nvCxnSpPr>
          <p:cNvPr id="318" name="Shape 318"/>
          <p:cNvCxnSpPr>
            <a:stCxn id="310" idx="4"/>
            <a:endCxn id="308" idx="0"/>
          </p:cNvCxnSpPr>
          <p:nvPr/>
        </p:nvCxnSpPr>
        <p:spPr>
          <a:xfrm flipH="1">
            <a:off x="6898759" y="2425439"/>
            <a:ext cx="122122" cy="541167"/>
          </a:xfrm>
          <a:prstGeom prst="straightConnector1">
            <a:avLst/>
          </a:prstGeom>
          <a:noFill/>
          <a:ln w="12700" cap="flat">
            <a:solidFill>
              <a:schemeClr val="dk1"/>
            </a:solidFill>
            <a:prstDash val="solid"/>
            <a:round/>
            <a:headEnd type="none" w="med" len="med"/>
            <a:tailEnd type="none" w="med" len="med"/>
          </a:ln>
        </p:spPr>
      </p:cxnSp>
      <p:cxnSp>
        <p:nvCxnSpPr>
          <p:cNvPr id="319" name="Shape 319"/>
          <p:cNvCxnSpPr>
            <a:stCxn id="305" idx="0"/>
            <a:endCxn id="309" idx="4"/>
          </p:cNvCxnSpPr>
          <p:nvPr/>
        </p:nvCxnSpPr>
        <p:spPr>
          <a:xfrm rot="10800000" flipH="1">
            <a:off x="7825293" y="2266031"/>
            <a:ext cx="228600" cy="471975"/>
          </a:xfrm>
          <a:prstGeom prst="straightConnector1">
            <a:avLst/>
          </a:prstGeom>
          <a:noFill/>
          <a:ln w="12700" cap="flat">
            <a:solidFill>
              <a:schemeClr val="dk1"/>
            </a:solidFill>
            <a:prstDash val="solid"/>
            <a:round/>
            <a:headEnd type="none" w="med" len="med"/>
            <a:tailEnd type="none" w="med" len="med"/>
          </a:ln>
        </p:spPr>
      </p:cxnSp>
      <p:cxnSp>
        <p:nvCxnSpPr>
          <p:cNvPr id="320" name="Shape 320"/>
          <p:cNvCxnSpPr>
            <a:stCxn id="308" idx="4"/>
            <a:endCxn id="312" idx="0"/>
          </p:cNvCxnSpPr>
          <p:nvPr/>
        </p:nvCxnSpPr>
        <p:spPr>
          <a:xfrm flipH="1">
            <a:off x="6792282" y="3423807"/>
            <a:ext cx="106477" cy="536248"/>
          </a:xfrm>
          <a:prstGeom prst="straightConnector1">
            <a:avLst/>
          </a:prstGeom>
          <a:noFill/>
          <a:ln w="12700" cap="flat">
            <a:solidFill>
              <a:schemeClr val="dk1"/>
            </a:solidFill>
            <a:prstDash val="solid"/>
            <a:round/>
            <a:headEnd type="none" w="med" len="med"/>
            <a:tailEnd type="none" w="med" len="med"/>
          </a:ln>
        </p:spPr>
      </p:cxnSp>
      <p:cxnSp>
        <p:nvCxnSpPr>
          <p:cNvPr id="321" name="Shape 321"/>
          <p:cNvCxnSpPr>
            <a:stCxn id="306" idx="3"/>
            <a:endCxn id="305" idx="6"/>
          </p:cNvCxnSpPr>
          <p:nvPr/>
        </p:nvCxnSpPr>
        <p:spPr>
          <a:xfrm flipH="1">
            <a:off x="8053893" y="2788137"/>
            <a:ext cx="479453" cy="178469"/>
          </a:xfrm>
          <a:prstGeom prst="straightConnector1">
            <a:avLst/>
          </a:prstGeom>
          <a:noFill/>
          <a:ln w="12700" cap="flat">
            <a:solidFill>
              <a:schemeClr val="dk1"/>
            </a:solidFill>
            <a:prstDash val="solid"/>
            <a:round/>
            <a:headEnd type="none" w="med" len="med"/>
            <a:tailEnd type="none" w="med" len="med"/>
          </a:ln>
        </p:spPr>
      </p:cxnSp>
      <p:cxnSp>
        <p:nvCxnSpPr>
          <p:cNvPr id="322" name="Shape 322"/>
          <p:cNvCxnSpPr>
            <a:stCxn id="307" idx="3"/>
            <a:endCxn id="304" idx="6"/>
          </p:cNvCxnSpPr>
          <p:nvPr/>
        </p:nvCxnSpPr>
        <p:spPr>
          <a:xfrm flipH="1">
            <a:off x="7767361" y="3814051"/>
            <a:ext cx="582087" cy="66955"/>
          </a:xfrm>
          <a:prstGeom prst="straightConnector1">
            <a:avLst/>
          </a:prstGeom>
          <a:noFill/>
          <a:ln w="12700" cap="flat">
            <a:solidFill>
              <a:schemeClr val="dk1"/>
            </a:solidFill>
            <a:prstDash val="solid"/>
            <a:round/>
            <a:headEnd type="none" w="med" len="med"/>
            <a:tailEnd type="none" w="med" len="med"/>
          </a:ln>
        </p:spPr>
      </p:cxnSp>
      <p:cxnSp>
        <p:nvCxnSpPr>
          <p:cNvPr id="323" name="Shape 323"/>
          <p:cNvCxnSpPr>
            <a:stCxn id="309" idx="5"/>
            <a:endCxn id="306" idx="1"/>
          </p:cNvCxnSpPr>
          <p:nvPr/>
        </p:nvCxnSpPr>
        <p:spPr>
          <a:xfrm>
            <a:off x="8215538" y="2199075"/>
            <a:ext cx="317809" cy="265772"/>
          </a:xfrm>
          <a:prstGeom prst="straightConnector1">
            <a:avLst/>
          </a:prstGeom>
          <a:noFill/>
          <a:ln w="12700" cap="flat">
            <a:solidFill>
              <a:schemeClr val="dk1"/>
            </a:solidFill>
            <a:prstDash val="solid"/>
            <a:round/>
            <a:headEnd type="none" w="med" len="med"/>
            <a:tailEnd type="none" w="med" len="med"/>
          </a:ln>
        </p:spPr>
      </p:cxnSp>
      <p:cxnSp>
        <p:nvCxnSpPr>
          <p:cNvPr id="324" name="Shape 324"/>
          <p:cNvCxnSpPr>
            <a:stCxn id="311" idx="2"/>
            <a:endCxn id="312" idx="5"/>
          </p:cNvCxnSpPr>
          <p:nvPr/>
        </p:nvCxnSpPr>
        <p:spPr>
          <a:xfrm rot="10800000">
            <a:off x="6953926" y="4350300"/>
            <a:ext cx="1099967" cy="216506"/>
          </a:xfrm>
          <a:prstGeom prst="straightConnector1">
            <a:avLst/>
          </a:prstGeom>
          <a:noFill/>
          <a:ln w="12700" cap="flat">
            <a:solidFill>
              <a:schemeClr val="dk1"/>
            </a:solidFill>
            <a:prstDash val="solid"/>
            <a:round/>
            <a:headEnd type="none" w="med" len="med"/>
            <a:tailEnd type="none" w="med" len="med"/>
          </a:ln>
        </p:spPr>
      </p:cxnSp>
      <p:cxnSp>
        <p:nvCxnSpPr>
          <p:cNvPr id="325" name="Shape 325"/>
          <p:cNvCxnSpPr>
            <a:stCxn id="311" idx="1"/>
            <a:endCxn id="304" idx="4"/>
          </p:cNvCxnSpPr>
          <p:nvPr/>
        </p:nvCxnSpPr>
        <p:spPr>
          <a:xfrm rot="10800000">
            <a:off x="7538761" y="4109607"/>
            <a:ext cx="582087" cy="295555"/>
          </a:xfrm>
          <a:prstGeom prst="straightConnector1">
            <a:avLst/>
          </a:prstGeom>
          <a:noFill/>
          <a:ln w="12700" cap="flat">
            <a:solidFill>
              <a:schemeClr val="dk1"/>
            </a:solidFill>
            <a:prstDash val="solid"/>
            <a:round/>
            <a:headEnd type="none" w="med" len="med"/>
            <a:tailEnd type="none" w="med" len="med"/>
          </a:ln>
        </p:spPr>
      </p:cxnSp>
      <p:cxnSp>
        <p:nvCxnSpPr>
          <p:cNvPr id="326" name="Shape 326"/>
          <p:cNvCxnSpPr>
            <a:stCxn id="307" idx="4"/>
            <a:endCxn id="311" idx="7"/>
          </p:cNvCxnSpPr>
          <p:nvPr/>
        </p:nvCxnSpPr>
        <p:spPr>
          <a:xfrm flipH="1">
            <a:off x="8444138" y="3881007"/>
            <a:ext cx="66955" cy="524155"/>
          </a:xfrm>
          <a:prstGeom prst="straightConnector1">
            <a:avLst/>
          </a:prstGeom>
          <a:noFill/>
          <a:ln w="12700" cap="flat">
            <a:solidFill>
              <a:schemeClr val="dk1"/>
            </a:solidFill>
            <a:prstDash val="solid"/>
            <a:round/>
            <a:headEnd type="none" w="med" len="med"/>
            <a:tailEnd type="none" w="med" len="med"/>
          </a:ln>
        </p:spPr>
      </p:cxnSp>
      <p:cxnSp>
        <p:nvCxnSpPr>
          <p:cNvPr id="327" name="Shape 327"/>
          <p:cNvCxnSpPr>
            <a:stCxn id="306" idx="4"/>
            <a:endCxn id="307" idx="0"/>
          </p:cNvCxnSpPr>
          <p:nvPr/>
        </p:nvCxnSpPr>
        <p:spPr>
          <a:xfrm flipH="1">
            <a:off x="8511093" y="2855092"/>
            <a:ext cx="183898" cy="568714"/>
          </a:xfrm>
          <a:prstGeom prst="straightConnector1">
            <a:avLst/>
          </a:prstGeom>
          <a:noFill/>
          <a:ln w="12700" cap="flat">
            <a:solidFill>
              <a:schemeClr val="dk1"/>
            </a:solidFill>
            <a:prstDash val="solid"/>
            <a:round/>
            <a:headEnd type="none" w="med" len="med"/>
            <a:tailEnd type="none" w="med" len="med"/>
          </a:ln>
        </p:spPr>
      </p:cxnSp>
      <p:cxnSp>
        <p:nvCxnSpPr>
          <p:cNvPr id="328" name="Shape 328"/>
          <p:cNvCxnSpPr>
            <a:stCxn id="304" idx="1"/>
            <a:endCxn id="308" idx="5"/>
          </p:cNvCxnSpPr>
          <p:nvPr/>
        </p:nvCxnSpPr>
        <p:spPr>
          <a:xfrm rot="10800000">
            <a:off x="7060403" y="3356851"/>
            <a:ext cx="316713" cy="362510"/>
          </a:xfrm>
          <a:prstGeom prst="straightConnector1">
            <a:avLst/>
          </a:prstGeom>
          <a:noFill/>
          <a:ln w="12700" cap="flat">
            <a:solidFill>
              <a:schemeClr val="dk1"/>
            </a:solidFill>
            <a:prstDash val="solid"/>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Algorithmic Resources</a:t>
            </a:r>
          </a:p>
        </p:txBody>
      </p:sp>
      <p:sp>
        <p:nvSpPr>
          <p:cNvPr id="335" name="Shape 335"/>
          <p:cNvSpPr/>
          <p:nvPr/>
        </p:nvSpPr>
        <p:spPr>
          <a:xfrm>
            <a:off x="2642244" y="1602315"/>
            <a:ext cx="3910503" cy="2552868"/>
          </a:xfrm>
          <a:prstGeom prst="rect">
            <a:avLst/>
          </a:prstGeom>
          <a:blipFill>
            <a:blip r:embed="rId3"/>
            <a:stretch>
              <a:fillRect/>
            </a:stretch>
          </a:blipFill>
        </p:spPr>
      </p:sp>
      <p:sp>
        <p:nvSpPr>
          <p:cNvPr id="336" name="Shape 336"/>
          <p:cNvSpPr txBox="1"/>
          <p:nvPr/>
        </p:nvSpPr>
        <p:spPr>
          <a:xfrm>
            <a:off x="2914963" y="4010360"/>
            <a:ext cx="1472842" cy="646331"/>
          </a:xfrm>
          <a:prstGeom prst="rect">
            <a:avLst/>
          </a:prstGeom>
          <a:noFill/>
          <a:ln>
            <a:noFill/>
          </a:ln>
        </p:spPr>
        <p:txBody>
          <a:bodyPr lIns="91425" tIns="45700" rIns="91425" bIns="45700" anchor="t" anchorCtr="0">
            <a:noAutofit/>
          </a:bodyPr>
          <a:lstStyle/>
          <a:p>
            <a:pPr marL="0" marR="0" lvl="0" indent="0" algn="ctr" rtl="0">
              <a:buSzPct val="25000"/>
              <a:buNone/>
            </a:pPr>
            <a:r>
              <a:rPr lang="en-US" sz="1800" b="0" i="0" u="none" strike="noStrike" cap="none" baseline="0">
                <a:solidFill>
                  <a:schemeClr val="dk1"/>
                </a:solidFill>
                <a:latin typeface="Comic Sans MS"/>
                <a:ea typeface="Comic Sans MS"/>
                <a:cs typeface="Comic Sans MS"/>
                <a:sym typeface="Comic Sans MS"/>
              </a:rPr>
              <a:t>Artificial </a:t>
            </a:r>
          </a:p>
          <a:p>
            <a:pPr marL="0" marR="0" lvl="0" indent="0" algn="ctr" rtl="0">
              <a:buSzPct val="25000"/>
              <a:buNone/>
            </a:pPr>
            <a:r>
              <a:rPr lang="en-US" sz="1800" b="0" i="0" u="none" strike="noStrike" cap="none" baseline="0">
                <a:solidFill>
                  <a:schemeClr val="dk1"/>
                </a:solidFill>
                <a:latin typeface="Comic Sans MS"/>
                <a:ea typeface="Comic Sans MS"/>
                <a:cs typeface="Comic Sans MS"/>
                <a:sym typeface="Comic Sans MS"/>
              </a:rPr>
              <a:t>Intelligence</a:t>
            </a:r>
          </a:p>
        </p:txBody>
      </p:sp>
      <p:sp>
        <p:nvSpPr>
          <p:cNvPr id="337" name="Shape 337"/>
          <p:cNvSpPr txBox="1"/>
          <p:nvPr/>
        </p:nvSpPr>
        <p:spPr>
          <a:xfrm>
            <a:off x="4836346" y="4015921"/>
            <a:ext cx="2980302" cy="646331"/>
          </a:xfrm>
          <a:prstGeom prst="rect">
            <a:avLst/>
          </a:prstGeom>
          <a:noFill/>
          <a:ln>
            <a:noFill/>
          </a:ln>
        </p:spPr>
        <p:txBody>
          <a:bodyPr lIns="91425" tIns="45700" rIns="91425" bIns="45700" anchor="t" anchorCtr="0">
            <a:noAutofit/>
          </a:bodyPr>
          <a:lstStyle/>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Perceive, Think, Act</a:t>
            </a:r>
          </a:p>
          <a:p>
            <a:pPr marL="285750" marR="0" lvl="0" indent="-285750" algn="l" rtl="0">
              <a:buClr>
                <a:schemeClr val="dk1"/>
              </a:buClr>
              <a:buSzPct val="101851"/>
              <a:buFont typeface="Arial"/>
              <a:buChar char="•"/>
            </a:pPr>
            <a:r>
              <a:rPr lang="en-US" sz="1800" b="0" i="0" u="none" strike="noStrike" cap="none" baseline="0">
                <a:solidFill>
                  <a:schemeClr val="dk1"/>
                </a:solidFill>
                <a:latin typeface="Comic Sans MS"/>
                <a:ea typeface="Comic Sans MS"/>
                <a:cs typeface="Comic Sans MS"/>
                <a:sym typeface="Comic Sans MS"/>
              </a:rPr>
              <a:t>Algorithmic Complexity</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Algorithmic Resources: Intelligence &amp;  Complexity</a:t>
            </a:r>
          </a:p>
        </p:txBody>
      </p:sp>
      <p:sp>
        <p:nvSpPr>
          <p:cNvPr id="343" name="Shape 343"/>
          <p:cNvSpPr txBox="1">
            <a:spLocks noGrp="1"/>
          </p:cNvSpPr>
          <p:nvPr>
            <p:ph type="body" idx="1"/>
          </p:nvPr>
        </p:nvSpPr>
        <p:spPr>
          <a:xfrm>
            <a:off x="549275" y="1600200"/>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dirty="0">
                <a:solidFill>
                  <a:srgbClr val="595959"/>
                </a:solidFill>
                <a:latin typeface="Arial"/>
                <a:ea typeface="Arial"/>
                <a:cs typeface="Arial"/>
                <a:sym typeface="Arial"/>
              </a:rPr>
              <a:t>Difficulty of Problems</a:t>
            </a:r>
          </a:p>
          <a:p>
            <a:pPr marL="685800" marR="0" lvl="1" indent="-342900" algn="l" rtl="0">
              <a:spcBef>
                <a:spcPts val="600"/>
              </a:spcBef>
              <a:buClr>
                <a:srgbClr val="205C77"/>
              </a:buClr>
              <a:buSzPct val="109848"/>
              <a:buFont typeface="Arial"/>
              <a:buChar char="•"/>
            </a:pPr>
            <a:r>
              <a:rPr lang="en-US" sz="2200" b="0" i="0" u="none" strike="noStrike" cap="none" baseline="0" dirty="0">
                <a:solidFill>
                  <a:srgbClr val="595959"/>
                </a:solidFill>
                <a:latin typeface="Arial"/>
                <a:ea typeface="Arial"/>
                <a:cs typeface="Arial"/>
                <a:sym typeface="Arial"/>
              </a:rPr>
              <a:t>Solution depth</a:t>
            </a:r>
          </a:p>
          <a:p>
            <a:pPr marL="349250" marR="0" lvl="0" indent="-349250" algn="l" rtl="0">
              <a:spcBef>
                <a:spcPts val="2000"/>
              </a:spcBef>
              <a:buClr>
                <a:srgbClr val="6DB7D7"/>
              </a:buClr>
              <a:buSzPct val="111111"/>
              <a:buFont typeface="Arial"/>
              <a:buChar char="•"/>
            </a:pPr>
            <a:r>
              <a:rPr lang="en-US" sz="2400" b="0" i="0" u="none" strike="noStrike" cap="none" baseline="0" dirty="0">
                <a:solidFill>
                  <a:srgbClr val="595959"/>
                </a:solidFill>
                <a:latin typeface="Arial"/>
                <a:ea typeface="Arial"/>
                <a:cs typeface="Arial"/>
                <a:sym typeface="Arial"/>
              </a:rPr>
              <a:t>Solution Algorithms</a:t>
            </a:r>
          </a:p>
          <a:p>
            <a:pPr marL="685800" marR="0" lvl="1" indent="-342900" algn="l" rtl="0">
              <a:spcBef>
                <a:spcPts val="600"/>
              </a:spcBef>
              <a:buClr>
                <a:srgbClr val="205C77"/>
              </a:buClr>
              <a:buSzPct val="109848"/>
              <a:buFont typeface="Arial"/>
              <a:buChar char="•"/>
            </a:pPr>
            <a:r>
              <a:rPr lang="en-US" sz="2200" b="0" i="0" u="none" strike="noStrike" cap="none" baseline="0" dirty="0">
                <a:solidFill>
                  <a:srgbClr val="595959"/>
                </a:solidFill>
                <a:latin typeface="Arial"/>
                <a:ea typeface="Arial"/>
                <a:cs typeface="Arial"/>
                <a:sym typeface="Arial"/>
              </a:rPr>
              <a:t>Space complexity</a:t>
            </a:r>
          </a:p>
          <a:p>
            <a:pPr marL="685800" marR="0" lvl="1" indent="-342900" algn="l" rtl="0">
              <a:spcBef>
                <a:spcPts val="600"/>
              </a:spcBef>
              <a:buClr>
                <a:srgbClr val="205C77"/>
              </a:buClr>
              <a:buSzPct val="109848"/>
              <a:buFont typeface="Arial"/>
              <a:buChar char="•"/>
            </a:pPr>
            <a:r>
              <a:rPr lang="en-US" sz="2200" b="0" i="0" u="none" strike="noStrike" cap="none" baseline="0" dirty="0">
                <a:solidFill>
                  <a:srgbClr val="595959"/>
                </a:solidFill>
                <a:latin typeface="Arial"/>
                <a:ea typeface="Arial"/>
                <a:cs typeface="Arial"/>
                <a:sym typeface="Arial"/>
              </a:rPr>
              <a:t>Time complexity</a:t>
            </a:r>
          </a:p>
          <a:p>
            <a:endParaRPr lang="en-US" sz="2200" b="0" i="0" u="none" strike="noStrike" cap="none" baseline="0" dirty="0">
              <a:solidFill>
                <a:srgbClr val="595959"/>
              </a:solidFill>
              <a:latin typeface="Arial"/>
              <a:ea typeface="Arial"/>
              <a:cs typeface="Arial"/>
              <a:sym typeface="Arial"/>
            </a:endParaRPr>
          </a:p>
        </p:txBody>
      </p:sp>
      <p:grpSp>
        <p:nvGrpSpPr>
          <p:cNvPr id="344" name="Shape 344"/>
          <p:cNvGrpSpPr/>
          <p:nvPr/>
        </p:nvGrpSpPr>
        <p:grpSpPr>
          <a:xfrm>
            <a:off x="1537494" y="3880540"/>
            <a:ext cx="3192462" cy="2554288"/>
            <a:chOff x="1514" y="1085"/>
            <a:chExt cx="2010" cy="1608"/>
          </a:xfrm>
        </p:grpSpPr>
        <p:cxnSp>
          <p:nvCxnSpPr>
            <p:cNvPr id="345" name="Shape 345"/>
            <p:cNvCxnSpPr/>
            <p:nvPr/>
          </p:nvCxnSpPr>
          <p:spPr>
            <a:xfrm flipH="1">
              <a:off x="1889" y="1207"/>
              <a:ext cx="497" cy="379"/>
            </a:xfrm>
            <a:prstGeom prst="straightConnector1">
              <a:avLst/>
            </a:prstGeom>
            <a:noFill/>
            <a:ln w="38100" cap="flat">
              <a:solidFill>
                <a:schemeClr val="dk1"/>
              </a:solidFill>
              <a:prstDash val="solid"/>
              <a:round/>
              <a:headEnd type="none" w="med" len="med"/>
              <a:tailEnd type="none" w="med" len="med"/>
            </a:ln>
          </p:spPr>
        </p:cxnSp>
        <p:cxnSp>
          <p:nvCxnSpPr>
            <p:cNvPr id="346" name="Shape 346"/>
            <p:cNvCxnSpPr/>
            <p:nvPr/>
          </p:nvCxnSpPr>
          <p:spPr>
            <a:xfrm flipH="1">
              <a:off x="1606" y="1650"/>
              <a:ext cx="245" cy="430"/>
            </a:xfrm>
            <a:prstGeom prst="straightConnector1">
              <a:avLst/>
            </a:prstGeom>
            <a:noFill/>
            <a:ln w="38100" cap="flat">
              <a:solidFill>
                <a:schemeClr val="dk1"/>
              </a:solidFill>
              <a:prstDash val="solid"/>
              <a:round/>
              <a:headEnd type="none" w="med" len="med"/>
              <a:tailEnd type="none" w="med" len="med"/>
            </a:ln>
          </p:spPr>
        </p:cxnSp>
        <p:cxnSp>
          <p:nvCxnSpPr>
            <p:cNvPr id="347" name="Shape 347"/>
            <p:cNvCxnSpPr/>
            <p:nvPr/>
          </p:nvCxnSpPr>
          <p:spPr>
            <a:xfrm flipH="1">
              <a:off x="2437" y="1197"/>
              <a:ext cx="0" cy="390"/>
            </a:xfrm>
            <a:prstGeom prst="straightConnector1">
              <a:avLst/>
            </a:prstGeom>
            <a:noFill/>
            <a:ln w="38100" cap="flat">
              <a:solidFill>
                <a:schemeClr val="dk1"/>
              </a:solidFill>
              <a:prstDash val="solid"/>
              <a:round/>
              <a:headEnd type="none" w="med" len="med"/>
              <a:tailEnd type="none" w="med" len="med"/>
            </a:ln>
          </p:spPr>
        </p:cxnSp>
        <p:cxnSp>
          <p:nvCxnSpPr>
            <p:cNvPr id="348" name="Shape 348"/>
            <p:cNvCxnSpPr/>
            <p:nvPr/>
          </p:nvCxnSpPr>
          <p:spPr>
            <a:xfrm>
              <a:off x="2468" y="1186"/>
              <a:ext cx="564" cy="424"/>
            </a:xfrm>
            <a:prstGeom prst="straightConnector1">
              <a:avLst/>
            </a:prstGeom>
            <a:noFill/>
            <a:ln w="38100" cap="flat">
              <a:solidFill>
                <a:schemeClr val="dk1"/>
              </a:solidFill>
              <a:prstDash val="solid"/>
              <a:round/>
              <a:headEnd type="none" w="med" len="med"/>
              <a:tailEnd type="none" w="med" len="med"/>
            </a:ln>
          </p:spPr>
        </p:cxnSp>
        <p:cxnSp>
          <p:nvCxnSpPr>
            <p:cNvPr id="349" name="Shape 349"/>
            <p:cNvCxnSpPr/>
            <p:nvPr/>
          </p:nvCxnSpPr>
          <p:spPr>
            <a:xfrm>
              <a:off x="1890" y="1667"/>
              <a:ext cx="290" cy="430"/>
            </a:xfrm>
            <a:prstGeom prst="straightConnector1">
              <a:avLst/>
            </a:prstGeom>
            <a:noFill/>
            <a:ln w="38100" cap="flat">
              <a:solidFill>
                <a:schemeClr val="dk1"/>
              </a:solidFill>
              <a:prstDash val="solid"/>
              <a:round/>
              <a:headEnd type="none" w="med" len="med"/>
              <a:tailEnd type="none" w="med" len="med"/>
            </a:ln>
          </p:spPr>
        </p:cxnSp>
        <p:cxnSp>
          <p:nvCxnSpPr>
            <p:cNvPr id="350" name="Shape 350"/>
            <p:cNvCxnSpPr/>
            <p:nvPr/>
          </p:nvCxnSpPr>
          <p:spPr>
            <a:xfrm>
              <a:off x="3037" y="1645"/>
              <a:ext cx="229" cy="442"/>
            </a:xfrm>
            <a:prstGeom prst="straightConnector1">
              <a:avLst/>
            </a:prstGeom>
            <a:noFill/>
            <a:ln w="38100" cap="flat">
              <a:solidFill>
                <a:schemeClr val="dk1"/>
              </a:solidFill>
              <a:prstDash val="solid"/>
              <a:round/>
              <a:headEnd type="none" w="med" len="med"/>
              <a:tailEnd type="none" w="med" len="med"/>
            </a:ln>
          </p:spPr>
        </p:cxnSp>
        <p:cxnSp>
          <p:nvCxnSpPr>
            <p:cNvPr id="351" name="Shape 351"/>
            <p:cNvCxnSpPr/>
            <p:nvPr/>
          </p:nvCxnSpPr>
          <p:spPr>
            <a:xfrm>
              <a:off x="2434" y="1634"/>
              <a:ext cx="106" cy="457"/>
            </a:xfrm>
            <a:prstGeom prst="straightConnector1">
              <a:avLst/>
            </a:prstGeom>
            <a:noFill/>
            <a:ln w="38100" cap="flat">
              <a:solidFill>
                <a:schemeClr val="dk1"/>
              </a:solidFill>
              <a:prstDash val="solid"/>
              <a:round/>
              <a:headEnd type="none" w="med" len="med"/>
              <a:tailEnd type="none" w="med" len="med"/>
            </a:ln>
          </p:spPr>
        </p:cxnSp>
        <p:cxnSp>
          <p:nvCxnSpPr>
            <p:cNvPr id="352" name="Shape 352"/>
            <p:cNvCxnSpPr/>
            <p:nvPr/>
          </p:nvCxnSpPr>
          <p:spPr>
            <a:xfrm flipH="1">
              <a:off x="2900" y="1652"/>
              <a:ext cx="116" cy="436"/>
            </a:xfrm>
            <a:prstGeom prst="straightConnector1">
              <a:avLst/>
            </a:prstGeom>
            <a:noFill/>
            <a:ln w="38100" cap="flat">
              <a:solidFill>
                <a:schemeClr val="dk1"/>
              </a:solidFill>
              <a:prstDash val="solid"/>
              <a:round/>
              <a:headEnd type="none" w="med" len="med"/>
              <a:tailEnd type="none" w="med" len="med"/>
            </a:ln>
          </p:spPr>
        </p:cxnSp>
        <p:cxnSp>
          <p:nvCxnSpPr>
            <p:cNvPr id="353" name="Shape 353"/>
            <p:cNvCxnSpPr/>
            <p:nvPr/>
          </p:nvCxnSpPr>
          <p:spPr>
            <a:xfrm flipH="1">
              <a:off x="2548" y="1625"/>
              <a:ext cx="430" cy="469"/>
            </a:xfrm>
            <a:prstGeom prst="straightConnector1">
              <a:avLst/>
            </a:prstGeom>
            <a:noFill/>
            <a:ln w="38100" cap="flat">
              <a:solidFill>
                <a:schemeClr val="dk1"/>
              </a:solidFill>
              <a:prstDash val="solid"/>
              <a:round/>
              <a:headEnd type="none" w="med" len="med"/>
              <a:tailEnd type="none" w="med" len="med"/>
            </a:ln>
          </p:spPr>
        </p:cxnSp>
        <p:cxnSp>
          <p:nvCxnSpPr>
            <p:cNvPr id="354" name="Shape 354"/>
            <p:cNvCxnSpPr/>
            <p:nvPr/>
          </p:nvCxnSpPr>
          <p:spPr>
            <a:xfrm flipH="1">
              <a:off x="1601" y="2181"/>
              <a:ext cx="0" cy="390"/>
            </a:xfrm>
            <a:prstGeom prst="straightConnector1">
              <a:avLst/>
            </a:prstGeom>
            <a:noFill/>
            <a:ln w="38100" cap="flat">
              <a:solidFill>
                <a:schemeClr val="dk1"/>
              </a:solidFill>
              <a:prstDash val="solid"/>
              <a:round/>
              <a:headEnd type="none" w="med" len="med"/>
              <a:tailEnd type="none" w="med" len="med"/>
            </a:ln>
          </p:spPr>
        </p:cxnSp>
        <p:cxnSp>
          <p:nvCxnSpPr>
            <p:cNvPr id="355" name="Shape 355"/>
            <p:cNvCxnSpPr/>
            <p:nvPr/>
          </p:nvCxnSpPr>
          <p:spPr>
            <a:xfrm flipH="1">
              <a:off x="1993" y="2154"/>
              <a:ext cx="151" cy="451"/>
            </a:xfrm>
            <a:prstGeom prst="straightConnector1">
              <a:avLst/>
            </a:prstGeom>
            <a:noFill/>
            <a:ln w="38100" cap="flat">
              <a:solidFill>
                <a:schemeClr val="dk1"/>
              </a:solidFill>
              <a:prstDash val="solid"/>
              <a:round/>
              <a:headEnd type="none" w="med" len="med"/>
              <a:tailEnd type="none" w="med" len="med"/>
            </a:ln>
          </p:spPr>
        </p:cxnSp>
        <p:cxnSp>
          <p:nvCxnSpPr>
            <p:cNvPr id="356" name="Shape 356"/>
            <p:cNvCxnSpPr/>
            <p:nvPr/>
          </p:nvCxnSpPr>
          <p:spPr>
            <a:xfrm>
              <a:off x="2179" y="2154"/>
              <a:ext cx="160" cy="442"/>
            </a:xfrm>
            <a:prstGeom prst="straightConnector1">
              <a:avLst/>
            </a:prstGeom>
            <a:noFill/>
            <a:ln w="38100" cap="flat">
              <a:solidFill>
                <a:schemeClr val="dk1"/>
              </a:solidFill>
              <a:prstDash val="solid"/>
              <a:round/>
              <a:headEnd type="none" w="med" len="med"/>
              <a:tailEnd type="none" w="med" len="med"/>
            </a:ln>
          </p:spPr>
        </p:cxnSp>
        <p:cxnSp>
          <p:nvCxnSpPr>
            <p:cNvPr id="357" name="Shape 357"/>
            <p:cNvCxnSpPr/>
            <p:nvPr/>
          </p:nvCxnSpPr>
          <p:spPr>
            <a:xfrm flipH="1">
              <a:off x="3059" y="2161"/>
              <a:ext cx="202" cy="446"/>
            </a:xfrm>
            <a:prstGeom prst="straightConnector1">
              <a:avLst/>
            </a:prstGeom>
            <a:noFill/>
            <a:ln w="38100" cap="flat">
              <a:solidFill>
                <a:schemeClr val="dk1"/>
              </a:solidFill>
              <a:prstDash val="solid"/>
              <a:round/>
              <a:headEnd type="none" w="med" len="med"/>
              <a:tailEnd type="none" w="med" len="med"/>
            </a:ln>
          </p:spPr>
        </p:cxnSp>
        <p:cxnSp>
          <p:nvCxnSpPr>
            <p:cNvPr id="358" name="Shape 358"/>
            <p:cNvCxnSpPr/>
            <p:nvPr/>
          </p:nvCxnSpPr>
          <p:spPr>
            <a:xfrm>
              <a:off x="3316" y="2161"/>
              <a:ext cx="139" cy="442"/>
            </a:xfrm>
            <a:prstGeom prst="straightConnector1">
              <a:avLst/>
            </a:prstGeom>
            <a:noFill/>
            <a:ln w="38100" cap="flat">
              <a:solidFill>
                <a:schemeClr val="dk1"/>
              </a:solidFill>
              <a:prstDash val="solid"/>
              <a:round/>
              <a:headEnd type="none" w="med" len="med"/>
              <a:tailEnd type="none" w="med" len="med"/>
            </a:ln>
          </p:spPr>
        </p:cxnSp>
        <p:sp>
          <p:nvSpPr>
            <p:cNvPr id="359" name="Shape 359"/>
            <p:cNvSpPr/>
            <p:nvPr/>
          </p:nvSpPr>
          <p:spPr>
            <a:xfrm flipH="1">
              <a:off x="2220" y="2123"/>
              <a:ext cx="710" cy="211"/>
            </a:xfrm>
            <a:custGeom>
              <a:avLst/>
              <a:gdLst/>
              <a:ahLst/>
              <a:cxnLst/>
              <a:rect l="0" t="0" r="0" b="0"/>
              <a:pathLst>
                <a:path w="711" h="216" extrusionOk="0">
                  <a:moveTo>
                    <a:pt x="0" y="0"/>
                  </a:moveTo>
                  <a:cubicBezTo>
                    <a:pt x="103" y="105"/>
                    <a:pt x="207" y="210"/>
                    <a:pt x="325" y="213"/>
                  </a:cubicBezTo>
                  <a:cubicBezTo>
                    <a:pt x="443" y="216"/>
                    <a:pt x="646" y="51"/>
                    <a:pt x="711" y="17"/>
                  </a:cubicBezTo>
                </a:path>
              </a:pathLst>
            </a:custGeom>
            <a:noFill/>
            <a:ln w="38100" cap="flat">
              <a:solidFill>
                <a:schemeClr val="dk1"/>
              </a:solidFill>
              <a:prstDash val="solid"/>
              <a:round/>
              <a:headEnd type="none" w="med" len="med"/>
              <a:tailEnd type="none" w="med" len="med"/>
            </a:ln>
          </p:spPr>
          <p:txBody>
            <a:bodyPr lIns="91425" tIns="45700" rIns="91425" bIns="45700" anchor="t" anchorCtr="0">
              <a:noAutofit/>
            </a:bodyPr>
            <a:lstStyle/>
            <a:p>
              <a:endParaRPr/>
            </a:p>
          </p:txBody>
        </p:sp>
        <p:sp>
          <p:nvSpPr>
            <p:cNvPr id="360" name="Shape 360"/>
            <p:cNvSpPr/>
            <p:nvPr/>
          </p:nvSpPr>
          <p:spPr>
            <a:xfrm>
              <a:off x="2360" y="108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1" name="Shape 361"/>
            <p:cNvSpPr/>
            <p:nvPr/>
          </p:nvSpPr>
          <p:spPr>
            <a:xfrm>
              <a:off x="2360" y="1547"/>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2" name="Shape 362"/>
            <p:cNvSpPr/>
            <p:nvPr/>
          </p:nvSpPr>
          <p:spPr>
            <a:xfrm>
              <a:off x="2942" y="1547"/>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3" name="Shape 363"/>
            <p:cNvSpPr/>
            <p:nvPr/>
          </p:nvSpPr>
          <p:spPr>
            <a:xfrm>
              <a:off x="1778" y="1547"/>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4" name="Shape 364"/>
            <p:cNvSpPr/>
            <p:nvPr/>
          </p:nvSpPr>
          <p:spPr>
            <a:xfrm>
              <a:off x="2102" y="204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5" name="Shape 365"/>
            <p:cNvSpPr/>
            <p:nvPr/>
          </p:nvSpPr>
          <p:spPr>
            <a:xfrm>
              <a:off x="2821" y="204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6" name="Shape 366"/>
            <p:cNvSpPr/>
            <p:nvPr/>
          </p:nvSpPr>
          <p:spPr>
            <a:xfrm>
              <a:off x="1519" y="204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7" name="Shape 367"/>
            <p:cNvSpPr/>
            <p:nvPr/>
          </p:nvSpPr>
          <p:spPr>
            <a:xfrm>
              <a:off x="2468" y="204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8" name="Shape 368"/>
            <p:cNvSpPr/>
            <p:nvPr/>
          </p:nvSpPr>
          <p:spPr>
            <a:xfrm>
              <a:off x="3206" y="2045"/>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69" name="Shape 369"/>
            <p:cNvSpPr/>
            <p:nvPr/>
          </p:nvSpPr>
          <p:spPr>
            <a:xfrm>
              <a:off x="1910" y="2548"/>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0" name="Shape 370"/>
            <p:cNvSpPr/>
            <p:nvPr/>
          </p:nvSpPr>
          <p:spPr>
            <a:xfrm>
              <a:off x="2984" y="2548"/>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1" name="Shape 371"/>
            <p:cNvSpPr/>
            <p:nvPr/>
          </p:nvSpPr>
          <p:spPr>
            <a:xfrm>
              <a:off x="1514" y="2548"/>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2" name="Shape 372"/>
            <p:cNvSpPr/>
            <p:nvPr/>
          </p:nvSpPr>
          <p:spPr>
            <a:xfrm>
              <a:off x="2276" y="2548"/>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sp>
          <p:nvSpPr>
            <p:cNvPr id="373" name="Shape 373"/>
            <p:cNvSpPr/>
            <p:nvPr/>
          </p:nvSpPr>
          <p:spPr>
            <a:xfrm>
              <a:off x="3368" y="2548"/>
              <a:ext cx="156" cy="145"/>
            </a:xfrm>
            <a:prstGeom prst="ellipse">
              <a:avLst/>
            </a:prstGeom>
            <a:solidFill>
              <a:schemeClr val="accent1"/>
            </a:solidFill>
            <a:ln w="9525" cap="flat">
              <a:solidFill>
                <a:schemeClr val="dk1"/>
              </a:solidFill>
              <a:prstDash val="solid"/>
              <a:round/>
              <a:headEnd type="none" w="med" len="med"/>
              <a:tailEnd type="none" w="med" len="med"/>
            </a:ln>
          </p:spPr>
          <p:txBody>
            <a:bodyPr lIns="91425" tIns="45700" rIns="91425" bIns="45700" anchor="ctr" anchorCtr="0">
              <a:noAutofit/>
            </a:bodyPr>
            <a:lstStyle/>
            <a:p>
              <a:endParaRPr/>
            </a:p>
          </p:txBody>
        </p:sp>
      </p:grpSp>
      <p:grpSp>
        <p:nvGrpSpPr>
          <p:cNvPr id="374" name="Shape 374"/>
          <p:cNvGrpSpPr/>
          <p:nvPr/>
        </p:nvGrpSpPr>
        <p:grpSpPr>
          <a:xfrm>
            <a:off x="5661267" y="2460293"/>
            <a:ext cx="2876264" cy="2685259"/>
            <a:chOff x="319203" y="20805"/>
            <a:chExt cx="2876264" cy="2685259"/>
          </a:xfrm>
        </p:grpSpPr>
        <p:sp>
          <p:nvSpPr>
            <p:cNvPr id="375" name="Shape 375"/>
            <p:cNvSpPr/>
            <p:nvPr/>
          </p:nvSpPr>
          <p:spPr>
            <a:xfrm>
              <a:off x="2175680" y="493435"/>
              <a:ext cx="1019787" cy="591710"/>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Think</a:t>
              </a:r>
            </a:p>
          </p:txBody>
        </p:sp>
        <p:sp>
          <p:nvSpPr>
            <p:cNvPr id="376" name="Shape 376"/>
            <p:cNvSpPr/>
            <p:nvPr/>
          </p:nvSpPr>
          <p:spPr>
            <a:xfrm>
              <a:off x="586614" y="20805"/>
              <a:ext cx="2412540" cy="2412540"/>
            </a:xfrm>
            <a:custGeom>
              <a:avLst/>
              <a:gdLst/>
              <a:ahLst/>
              <a:cxnLst/>
              <a:rect l="0" t="0" r="0" b="0"/>
              <a:pathLst>
                <a:path w="120000" h="120000" extrusionOk="0">
                  <a:moveTo>
                    <a:pt x="112855" y="52350"/>
                  </a:moveTo>
                  <a:cubicBezTo>
                    <a:pt x="115408" y="69987"/>
                    <a:pt x="108995" y="87736"/>
                    <a:pt x="95758" y="99668"/>
                  </a:cubicBezTo>
                  <a:lnTo>
                    <a:pt x="99346" y="105124"/>
                  </a:lnTo>
                  <a:lnTo>
                    <a:pt x="86630" y="100488"/>
                  </a:lnTo>
                  <a:lnTo>
                    <a:pt x="86664" y="85842"/>
                  </a:lnTo>
                  <a:lnTo>
                    <a:pt x="90244" y="91286"/>
                  </a:lnTo>
                  <a:lnTo>
                    <a:pt x="90244" y="91286"/>
                  </a:lnTo>
                  <a:cubicBezTo>
                    <a:pt x="100298" y="81566"/>
                    <a:pt x="105069" y="67606"/>
                    <a:pt x="103066" y="53766"/>
                  </a:cubicBezTo>
                  <a:close/>
                </a:path>
              </a:pathLst>
            </a:custGeom>
            <a:gradFill>
              <a:gsLst>
                <a:gs pos="0">
                  <a:srgbClr val="1E7EAA"/>
                </a:gs>
                <a:gs pos="69000">
                  <a:srgbClr val="80C1DC"/>
                </a:gs>
                <a:gs pos="100000">
                  <a:srgbClr val="BFDEED"/>
                </a:gs>
              </a:gsLst>
              <a:path path="circle">
                <a:fillToRect l="50000" t="50000" r="50000" b="50000"/>
              </a:path>
              <a:tileRect/>
            </a:gradFill>
            <a:ln>
              <a:noFill/>
            </a:ln>
          </p:spPr>
          <p:txBody>
            <a:bodyPr lIns="91425" tIns="91425" rIns="91425" bIns="91425" anchor="ctr" anchorCtr="0">
              <a:noAutofit/>
            </a:bodyPr>
            <a:lstStyle/>
            <a:p>
              <a:endParaRPr/>
            </a:p>
          </p:txBody>
        </p:sp>
        <p:sp>
          <p:nvSpPr>
            <p:cNvPr id="377" name="Shape 377"/>
            <p:cNvSpPr/>
            <p:nvPr/>
          </p:nvSpPr>
          <p:spPr>
            <a:xfrm>
              <a:off x="1317583" y="1686277"/>
              <a:ext cx="1019787" cy="1019787"/>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Act</a:t>
              </a:r>
            </a:p>
          </p:txBody>
        </p:sp>
        <p:sp>
          <p:nvSpPr>
            <p:cNvPr id="378" name="Shape 378"/>
            <p:cNvSpPr/>
            <p:nvPr/>
          </p:nvSpPr>
          <p:spPr>
            <a:xfrm>
              <a:off x="657458" y="21897"/>
              <a:ext cx="2412540" cy="2412540"/>
            </a:xfrm>
            <a:custGeom>
              <a:avLst/>
              <a:gdLst/>
              <a:ahLst/>
              <a:cxnLst/>
              <a:rect l="0" t="0" r="0" b="0"/>
              <a:pathLst>
                <a:path w="120000" h="120000" extrusionOk="0">
                  <a:moveTo>
                    <a:pt x="30562" y="104561"/>
                  </a:moveTo>
                  <a:lnTo>
                    <a:pt x="30562" y="104561"/>
                  </a:lnTo>
                  <a:cubicBezTo>
                    <a:pt x="15706" y="94747"/>
                    <a:pt x="6718" y="78175"/>
                    <a:pt x="6594" y="60371"/>
                  </a:cubicBezTo>
                  <a:lnTo>
                    <a:pt x="133" y="59428"/>
                  </a:lnTo>
                  <a:lnTo>
                    <a:pt x="12046" y="53004"/>
                  </a:lnTo>
                  <a:lnTo>
                    <a:pt x="22969" y="62760"/>
                  </a:lnTo>
                  <a:lnTo>
                    <a:pt x="16523" y="61819"/>
                  </a:lnTo>
                  <a:lnTo>
                    <a:pt x="16523" y="61819"/>
                  </a:lnTo>
                  <a:cubicBezTo>
                    <a:pt x="17107" y="75778"/>
                    <a:pt x="24357" y="88607"/>
                    <a:pt x="36014" y="96307"/>
                  </a:cubicBezTo>
                  <a:close/>
                </a:path>
              </a:pathLst>
            </a:custGeom>
            <a:gradFill>
              <a:gsLst>
                <a:gs pos="0">
                  <a:srgbClr val="1E7EAA"/>
                </a:gs>
                <a:gs pos="69000">
                  <a:srgbClr val="80C1DC"/>
                </a:gs>
                <a:gs pos="100000">
                  <a:srgbClr val="BFDEED"/>
                </a:gs>
              </a:gsLst>
              <a:path path="circle">
                <a:fillToRect l="50000" t="50000" r="50000" b="50000"/>
              </a:path>
              <a:tileRect/>
            </a:gradFill>
            <a:ln>
              <a:noFill/>
            </a:ln>
          </p:spPr>
          <p:txBody>
            <a:bodyPr lIns="91425" tIns="91425" rIns="91425" bIns="91425" anchor="ctr" anchorCtr="0">
              <a:noAutofit/>
            </a:bodyPr>
            <a:lstStyle/>
            <a:p>
              <a:endParaRPr/>
            </a:p>
          </p:txBody>
        </p:sp>
        <p:sp>
          <p:nvSpPr>
            <p:cNvPr id="379" name="Shape 379"/>
            <p:cNvSpPr/>
            <p:nvPr/>
          </p:nvSpPr>
          <p:spPr>
            <a:xfrm>
              <a:off x="319203" y="334675"/>
              <a:ext cx="1391081" cy="750460"/>
            </a:xfrm>
            <a:prstGeom prst="rect">
              <a:avLst/>
            </a:prstGeom>
            <a:noFill/>
            <a:ln>
              <a:noFill/>
            </a:ln>
          </p:spPr>
          <p:txBody>
            <a:bodyPr lIns="34275" tIns="34275" rIns="34275" bIns="3427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Perceive</a:t>
              </a:r>
            </a:p>
          </p:txBody>
        </p:sp>
        <p:sp>
          <p:nvSpPr>
            <p:cNvPr id="380" name="Shape 380"/>
            <p:cNvSpPr/>
            <p:nvPr/>
          </p:nvSpPr>
          <p:spPr>
            <a:xfrm>
              <a:off x="615931" y="43748"/>
              <a:ext cx="2412540" cy="2412540"/>
            </a:xfrm>
            <a:custGeom>
              <a:avLst/>
              <a:gdLst/>
              <a:ahLst/>
              <a:cxnLst/>
              <a:rect l="0" t="0" r="0" b="0"/>
              <a:pathLst>
                <a:path w="120000" h="120000" extrusionOk="0">
                  <a:moveTo>
                    <a:pt x="39552" y="10662"/>
                  </a:moveTo>
                  <a:lnTo>
                    <a:pt x="39552" y="10662"/>
                  </a:lnTo>
                  <a:cubicBezTo>
                    <a:pt x="55355" y="4113"/>
                    <a:pt x="73339" y="5530"/>
                    <a:pt x="87921" y="14473"/>
                  </a:cubicBezTo>
                  <a:lnTo>
                    <a:pt x="92138" y="9487"/>
                  </a:lnTo>
                  <a:lnTo>
                    <a:pt x="91291" y="22996"/>
                  </a:lnTo>
                  <a:lnTo>
                    <a:pt x="77236" y="27109"/>
                  </a:lnTo>
                  <a:lnTo>
                    <a:pt x="81443" y="22135"/>
                  </a:lnTo>
                  <a:lnTo>
                    <a:pt x="81443" y="22135"/>
                  </a:lnTo>
                  <a:cubicBezTo>
                    <a:pt x="69779" y="15529"/>
                    <a:pt x="55722" y="14668"/>
                    <a:pt x="43339" y="19800"/>
                  </a:cubicBezTo>
                  <a:close/>
                </a:path>
              </a:pathLst>
            </a:custGeom>
            <a:gradFill>
              <a:gsLst>
                <a:gs pos="0">
                  <a:srgbClr val="1E7EAA"/>
                </a:gs>
                <a:gs pos="69000">
                  <a:srgbClr val="80C1DC"/>
                </a:gs>
                <a:gs pos="100000">
                  <a:srgbClr val="BFDEED"/>
                </a:gs>
              </a:gsLst>
              <a:path path="circle">
                <a:fillToRect l="50000" t="50000" r="50000" b="50000"/>
              </a:path>
              <a:tileRect/>
            </a:gradFill>
            <a:ln>
              <a:noFill/>
            </a:ln>
          </p:spPr>
          <p:txBody>
            <a:bodyPr lIns="91425" tIns="91425" rIns="91425" bIns="91425" anchor="ctr" anchorCtr="0">
              <a:noAutofit/>
            </a:bodyPr>
            <a:lstStyle/>
            <a:p>
              <a:endParaRPr/>
            </a:p>
          </p:txBody>
        </p:sp>
      </p:gr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WiSAR Model</a:t>
            </a:r>
          </a:p>
        </p:txBody>
      </p:sp>
      <p:sp>
        <p:nvSpPr>
          <p:cNvPr id="386" name="Shape 386"/>
          <p:cNvSpPr txBox="1">
            <a:spLocks noGrp="1"/>
          </p:cNvSpPr>
          <p:nvPr>
            <p:ph type="body" idx="1"/>
          </p:nvPr>
        </p:nvSpPr>
        <p:spPr>
          <a:xfrm>
            <a:off x="549275" y="1612900"/>
            <a:ext cx="3840479" cy="4343400"/>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Actors</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Video Analyst</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UAV Operator</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Mission Manager</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Video GUI</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UAV GUI</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UAV</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Environment</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Actor Models: DiRG</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 </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  </a:t>
            </a:r>
          </a:p>
        </p:txBody>
      </p:sp>
      <p:sp>
        <p:nvSpPr>
          <p:cNvPr id="387" name="Shape 387"/>
          <p:cNvSpPr txBox="1">
            <a:spLocks noGrp="1"/>
          </p:cNvSpPr>
          <p:nvPr>
            <p:ph type="body" idx="2"/>
          </p:nvPr>
        </p:nvSpPr>
        <p:spPr>
          <a:xfrm>
            <a:off x="4751071" y="1600200"/>
            <a:ext cx="3840479" cy="4554139"/>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Team</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Team “wiring”</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Team timing</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Team Model: DiTG</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V = {Actors}</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E = {(M</a:t>
            </a:r>
            <a:r>
              <a:rPr lang="en-US" sz="1800" b="0" i="0" u="none" strike="noStrike" cap="none" baseline="-25000">
                <a:solidFill>
                  <a:srgbClr val="595959"/>
                </a:solidFill>
                <a:latin typeface="Arial"/>
                <a:ea typeface="Arial"/>
                <a:cs typeface="Arial"/>
                <a:sym typeface="Arial"/>
              </a:rPr>
              <a:t>i</a:t>
            </a:r>
            <a:r>
              <a:rPr lang="en-US" sz="1800" b="0" i="0" u="none" strike="noStrike" cap="none" baseline="0">
                <a:solidFill>
                  <a:srgbClr val="595959"/>
                </a:solidFill>
                <a:latin typeface="Arial"/>
                <a:ea typeface="Arial"/>
                <a:cs typeface="Arial"/>
                <a:sym typeface="Arial"/>
              </a:rPr>
              <a:t>,M</a:t>
            </a:r>
            <a:r>
              <a:rPr lang="en-US" sz="1800" b="0" i="0" u="none" strike="noStrike" cap="none" baseline="-25000">
                <a:solidFill>
                  <a:srgbClr val="595959"/>
                </a:solidFill>
                <a:latin typeface="Arial"/>
                <a:ea typeface="Arial"/>
                <a:cs typeface="Arial"/>
                <a:sym typeface="Arial"/>
              </a:rPr>
              <a:t>j</a:t>
            </a:r>
            <a:r>
              <a:rPr lang="en-US" sz="1800" b="0" i="0" u="none" strike="noStrike" cap="none" baseline="0">
                <a:solidFill>
                  <a:srgbClr val="595959"/>
                </a:solidFill>
                <a:latin typeface="Arial"/>
                <a:ea typeface="Arial"/>
                <a:cs typeface="Arial"/>
                <a:sym typeface="Arial"/>
              </a:rPr>
              <a:t>)}</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 </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Delta Clock Timing Model: </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Priority queue of events </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All actors receive synchronous signal when events trigger</a:t>
            </a:r>
          </a:p>
        </p:txBody>
      </p:sp>
      <p:sp>
        <p:nvSpPr>
          <p:cNvPr id="388" name="Shape 388"/>
          <p:cNvSpPr/>
          <p:nvPr/>
        </p:nvSpPr>
        <p:spPr>
          <a:xfrm>
            <a:off x="1215924" y="5034848"/>
            <a:ext cx="1866899" cy="241299"/>
          </a:xfrm>
          <a:prstGeom prst="rect">
            <a:avLst/>
          </a:prstGeom>
          <a:blipFill>
            <a:blip r:embed="rId3"/>
            <a:stretch>
              <a:fillRect/>
            </a:stretch>
          </a:blipFill>
        </p:spPr>
      </p:sp>
      <p:sp>
        <p:nvSpPr>
          <p:cNvPr id="389" name="Shape 389"/>
          <p:cNvSpPr/>
          <p:nvPr/>
        </p:nvSpPr>
        <p:spPr>
          <a:xfrm>
            <a:off x="1205175" y="5429017"/>
            <a:ext cx="1828800" cy="190500"/>
          </a:xfrm>
          <a:prstGeom prst="rect">
            <a:avLst/>
          </a:prstGeom>
          <a:blipFill>
            <a:blip r:embed="rId4"/>
            <a:stretch>
              <a:fillRect/>
            </a:stretch>
          </a:blipFill>
        </p:spPr>
      </p:sp>
      <p:sp>
        <p:nvSpPr>
          <p:cNvPr id="390" name="Shape 390"/>
          <p:cNvSpPr/>
          <p:nvPr/>
        </p:nvSpPr>
        <p:spPr>
          <a:xfrm>
            <a:off x="5480050" y="3975100"/>
            <a:ext cx="3035299" cy="253999"/>
          </a:xfrm>
          <a:prstGeom prst="rect">
            <a:avLst/>
          </a:prstGeom>
          <a:blipFill>
            <a:blip r:embed="rId5"/>
            <a:stretch>
              <a:fillRect/>
            </a:stretch>
          </a:blipFill>
        </p:spPr>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549275" y="-16106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Directed Role Graph</a:t>
            </a:r>
          </a:p>
        </p:txBody>
      </p:sp>
      <p:sp>
        <p:nvSpPr>
          <p:cNvPr id="396" name="Shape 396"/>
          <p:cNvSpPr/>
          <p:nvPr/>
        </p:nvSpPr>
        <p:spPr>
          <a:xfrm>
            <a:off x="1952902" y="1465075"/>
            <a:ext cx="5307502" cy="5258601"/>
          </a:xfrm>
          <a:prstGeom prst="rect">
            <a:avLst/>
          </a:prstGeom>
          <a:blipFill>
            <a:blip r:embed="rId3"/>
            <a:stretch>
              <a:fillRect/>
            </a:stretch>
          </a:blipFill>
        </p:spPr>
      </p:sp>
      <p:sp>
        <p:nvSpPr>
          <p:cNvPr id="397" name="Shape 397"/>
          <p:cNvSpPr txBox="1">
            <a:spLocks noGrp="1"/>
          </p:cNvSpPr>
          <p:nvPr>
            <p:ph type="body" idx="1"/>
          </p:nvPr>
        </p:nvSpPr>
        <p:spPr>
          <a:xfrm>
            <a:off x="1952902" y="1310211"/>
            <a:ext cx="5307502" cy="5413468"/>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Directed Team Graph (DiTG)</a:t>
            </a:r>
          </a:p>
        </p:txBody>
      </p:sp>
      <p:sp>
        <p:nvSpPr>
          <p:cNvPr id="403" name="Shape 403"/>
          <p:cNvSpPr/>
          <p:nvPr/>
        </p:nvSpPr>
        <p:spPr>
          <a:xfrm>
            <a:off x="3899876" y="1790700"/>
            <a:ext cx="1524000" cy="666749"/>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Parent Search</a:t>
            </a:r>
          </a:p>
        </p:txBody>
      </p:sp>
      <p:sp>
        <p:nvSpPr>
          <p:cNvPr id="404" name="Shape 404"/>
          <p:cNvSpPr/>
          <p:nvPr/>
        </p:nvSpPr>
        <p:spPr>
          <a:xfrm>
            <a:off x="3976076" y="2697409"/>
            <a:ext cx="1371599" cy="667623"/>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Mission Manager</a:t>
            </a:r>
          </a:p>
        </p:txBody>
      </p:sp>
      <p:sp>
        <p:nvSpPr>
          <p:cNvPr id="405" name="Shape 405"/>
          <p:cNvSpPr/>
          <p:nvPr/>
        </p:nvSpPr>
        <p:spPr>
          <a:xfrm>
            <a:off x="2604475" y="3619500"/>
            <a:ext cx="1371599" cy="685799"/>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Operator</a:t>
            </a:r>
          </a:p>
        </p:txBody>
      </p:sp>
      <p:sp>
        <p:nvSpPr>
          <p:cNvPr id="406" name="Shape 406"/>
          <p:cNvSpPr/>
          <p:nvPr/>
        </p:nvSpPr>
        <p:spPr>
          <a:xfrm>
            <a:off x="5347676" y="3632607"/>
            <a:ext cx="1371599" cy="686673"/>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Video Operator</a:t>
            </a:r>
          </a:p>
        </p:txBody>
      </p:sp>
      <p:sp>
        <p:nvSpPr>
          <p:cNvPr id="407" name="Shape 407"/>
          <p:cNvSpPr/>
          <p:nvPr/>
        </p:nvSpPr>
        <p:spPr>
          <a:xfrm>
            <a:off x="5157176" y="4557057"/>
            <a:ext cx="1752600" cy="666749"/>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Video Operator GUI</a:t>
            </a:r>
          </a:p>
        </p:txBody>
      </p:sp>
      <p:sp>
        <p:nvSpPr>
          <p:cNvPr id="408" name="Shape 408"/>
          <p:cNvSpPr/>
          <p:nvPr/>
        </p:nvSpPr>
        <p:spPr>
          <a:xfrm>
            <a:off x="2566375" y="4556182"/>
            <a:ext cx="1447800" cy="667623"/>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Operator GUI</a:t>
            </a:r>
          </a:p>
        </p:txBody>
      </p:sp>
      <p:sp>
        <p:nvSpPr>
          <p:cNvPr id="409" name="Shape 409"/>
          <p:cNvSpPr/>
          <p:nvPr/>
        </p:nvSpPr>
        <p:spPr>
          <a:xfrm>
            <a:off x="4014176" y="5516810"/>
            <a:ext cx="1143000" cy="666749"/>
          </a:xfrm>
          <a:prstGeom prst="roundRect">
            <a:avLst>
              <a:gd name="adj" fmla="val 16667"/>
            </a:avLst>
          </a:prstGeom>
          <a:gradFill>
            <a:gsLst>
              <a:gs pos="0">
                <a:srgbClr val="2080AB"/>
              </a:gs>
              <a:gs pos="69000">
                <a:srgbClr val="83C2DD"/>
              </a:gs>
              <a:gs pos="100000">
                <a:srgbClr val="BFE0ED"/>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en-US" sz="1800" b="0" i="0" u="none" strike="noStrike" cap="none" baseline="0">
                <a:solidFill>
                  <a:schemeClr val="lt1"/>
                </a:solidFill>
                <a:latin typeface="Arial"/>
                <a:ea typeface="Arial"/>
                <a:cs typeface="Arial"/>
                <a:sym typeface="Arial"/>
              </a:rPr>
              <a:t>UAV</a:t>
            </a:r>
          </a:p>
        </p:txBody>
      </p:sp>
      <p:cxnSp>
        <p:nvCxnSpPr>
          <p:cNvPr id="410" name="Shape 410"/>
          <p:cNvCxnSpPr>
            <a:stCxn id="403" idx="2"/>
            <a:endCxn id="404" idx="0"/>
          </p:cNvCxnSpPr>
          <p:nvPr/>
        </p:nvCxnSpPr>
        <p:spPr>
          <a:xfrm flipH="1">
            <a:off x="4661876" y="2457449"/>
            <a:ext cx="0" cy="239959"/>
          </a:xfrm>
          <a:prstGeom prst="straightConnector1">
            <a:avLst/>
          </a:prstGeom>
          <a:noFill/>
          <a:ln w="9525" cap="flat">
            <a:solidFill>
              <a:schemeClr val="accent1"/>
            </a:solidFill>
            <a:prstDash val="solid"/>
            <a:round/>
            <a:headEnd type="stealth" w="lg" len="lg"/>
            <a:tailEnd type="stealth" w="lg" len="lg"/>
          </a:ln>
        </p:spPr>
      </p:cxnSp>
      <p:cxnSp>
        <p:nvCxnSpPr>
          <p:cNvPr id="411" name="Shape 411"/>
          <p:cNvCxnSpPr>
            <a:stCxn id="404" idx="1"/>
            <a:endCxn id="405" idx="0"/>
          </p:cNvCxnSpPr>
          <p:nvPr/>
        </p:nvCxnSpPr>
        <p:spPr>
          <a:xfrm flipH="1">
            <a:off x="3290275" y="3031221"/>
            <a:ext cx="685800" cy="588278"/>
          </a:xfrm>
          <a:prstGeom prst="straightConnector1">
            <a:avLst/>
          </a:prstGeom>
          <a:noFill/>
          <a:ln w="9525" cap="flat">
            <a:solidFill>
              <a:schemeClr val="accent1"/>
            </a:solidFill>
            <a:prstDash val="solid"/>
            <a:round/>
            <a:headEnd type="stealth" w="lg" len="lg"/>
            <a:tailEnd type="stealth" w="lg" len="lg"/>
          </a:ln>
        </p:spPr>
      </p:cxnSp>
      <p:cxnSp>
        <p:nvCxnSpPr>
          <p:cNvPr id="412" name="Shape 412"/>
          <p:cNvCxnSpPr>
            <a:stCxn id="404" idx="3"/>
            <a:endCxn id="406" idx="0"/>
          </p:cNvCxnSpPr>
          <p:nvPr/>
        </p:nvCxnSpPr>
        <p:spPr>
          <a:xfrm>
            <a:off x="5347676" y="3031221"/>
            <a:ext cx="685800" cy="601385"/>
          </a:xfrm>
          <a:prstGeom prst="straightConnector1">
            <a:avLst/>
          </a:prstGeom>
          <a:noFill/>
          <a:ln w="9525" cap="flat">
            <a:solidFill>
              <a:schemeClr val="accent1"/>
            </a:solidFill>
            <a:prstDash val="solid"/>
            <a:round/>
            <a:headEnd type="stealth" w="lg" len="lg"/>
            <a:tailEnd type="stealth" w="lg" len="lg"/>
          </a:ln>
        </p:spPr>
      </p:cxnSp>
      <p:cxnSp>
        <p:nvCxnSpPr>
          <p:cNvPr id="413" name="Shape 413"/>
          <p:cNvCxnSpPr>
            <a:stCxn id="405" idx="2"/>
            <a:endCxn id="408" idx="0"/>
          </p:cNvCxnSpPr>
          <p:nvPr/>
        </p:nvCxnSpPr>
        <p:spPr>
          <a:xfrm>
            <a:off x="3290275" y="4305299"/>
            <a:ext cx="0" cy="250882"/>
          </a:xfrm>
          <a:prstGeom prst="straightConnector1">
            <a:avLst/>
          </a:prstGeom>
          <a:noFill/>
          <a:ln w="9525" cap="flat">
            <a:solidFill>
              <a:schemeClr val="accent1"/>
            </a:solidFill>
            <a:prstDash val="solid"/>
            <a:round/>
            <a:headEnd type="stealth" w="lg" len="lg"/>
            <a:tailEnd type="stealth" w="lg" len="lg"/>
          </a:ln>
        </p:spPr>
      </p:cxnSp>
      <p:cxnSp>
        <p:nvCxnSpPr>
          <p:cNvPr id="414" name="Shape 414"/>
          <p:cNvCxnSpPr>
            <a:stCxn id="406" idx="2"/>
            <a:endCxn id="407" idx="0"/>
          </p:cNvCxnSpPr>
          <p:nvPr/>
        </p:nvCxnSpPr>
        <p:spPr>
          <a:xfrm>
            <a:off x="6033476" y="4319281"/>
            <a:ext cx="0" cy="237775"/>
          </a:xfrm>
          <a:prstGeom prst="straightConnector1">
            <a:avLst/>
          </a:prstGeom>
          <a:noFill/>
          <a:ln w="9525" cap="flat">
            <a:solidFill>
              <a:schemeClr val="accent1"/>
            </a:solidFill>
            <a:prstDash val="solid"/>
            <a:round/>
            <a:headEnd type="stealth" w="lg" len="lg"/>
            <a:tailEnd type="stealth" w="lg" len="lg"/>
          </a:ln>
        </p:spPr>
      </p:cxnSp>
      <p:cxnSp>
        <p:nvCxnSpPr>
          <p:cNvPr id="415" name="Shape 415"/>
          <p:cNvCxnSpPr>
            <a:stCxn id="408" idx="2"/>
            <a:endCxn id="409" idx="1"/>
          </p:cNvCxnSpPr>
          <p:nvPr/>
        </p:nvCxnSpPr>
        <p:spPr>
          <a:xfrm>
            <a:off x="3290275" y="5223806"/>
            <a:ext cx="723900" cy="626378"/>
          </a:xfrm>
          <a:prstGeom prst="straightConnector1">
            <a:avLst/>
          </a:prstGeom>
          <a:noFill/>
          <a:ln w="9525" cap="flat">
            <a:solidFill>
              <a:schemeClr val="accent1"/>
            </a:solidFill>
            <a:prstDash val="solid"/>
            <a:round/>
            <a:headEnd type="stealth" w="lg" len="lg"/>
            <a:tailEnd type="stealth" w="lg" len="lg"/>
          </a:ln>
        </p:spPr>
      </p:cxnSp>
      <p:cxnSp>
        <p:nvCxnSpPr>
          <p:cNvPr id="416" name="Shape 416"/>
          <p:cNvCxnSpPr>
            <a:stCxn id="407" idx="2"/>
            <a:endCxn id="409" idx="3"/>
          </p:cNvCxnSpPr>
          <p:nvPr/>
        </p:nvCxnSpPr>
        <p:spPr>
          <a:xfrm flipH="1">
            <a:off x="5157176" y="5223807"/>
            <a:ext cx="876300" cy="626378"/>
          </a:xfrm>
          <a:prstGeom prst="straightConnector1">
            <a:avLst/>
          </a:prstGeom>
          <a:noFill/>
          <a:ln w="9525" cap="flat">
            <a:solidFill>
              <a:schemeClr val="accent1"/>
            </a:solidFill>
            <a:prstDash val="solid"/>
            <a:round/>
            <a:headEnd type="stealth" w="lg" len="lg"/>
            <a:tailEnd type="stealth" w="lg" len="lg"/>
          </a:ln>
        </p:spPr>
      </p:cxnSp>
      <p:cxnSp>
        <p:nvCxnSpPr>
          <p:cNvPr id="417" name="Shape 417"/>
          <p:cNvCxnSpPr>
            <a:stCxn id="408" idx="3"/>
            <a:endCxn id="407" idx="1"/>
          </p:cNvCxnSpPr>
          <p:nvPr/>
        </p:nvCxnSpPr>
        <p:spPr>
          <a:xfrm>
            <a:off x="4014175" y="4889994"/>
            <a:ext cx="1143000" cy="437"/>
          </a:xfrm>
          <a:prstGeom prst="straightConnector1">
            <a:avLst/>
          </a:prstGeom>
          <a:noFill/>
          <a:ln w="9525" cap="flat">
            <a:solidFill>
              <a:schemeClr val="accent1"/>
            </a:solidFill>
            <a:prstDash val="solid"/>
            <a:round/>
            <a:headEnd type="stealth" w="lg" len="lg"/>
            <a:tailEnd type="stealth" w="lg" len="lg"/>
          </a:ln>
        </p:spPr>
      </p:cxnSp>
      <p:cxnSp>
        <p:nvCxnSpPr>
          <p:cNvPr id="418" name="Shape 418"/>
          <p:cNvCxnSpPr>
            <a:stCxn id="405" idx="3"/>
            <a:endCxn id="406" idx="1"/>
          </p:cNvCxnSpPr>
          <p:nvPr/>
        </p:nvCxnSpPr>
        <p:spPr>
          <a:xfrm>
            <a:off x="3976075" y="3962399"/>
            <a:ext cx="1371600" cy="13544"/>
          </a:xfrm>
          <a:prstGeom prst="straightConnector1">
            <a:avLst/>
          </a:prstGeom>
          <a:noFill/>
          <a:ln w="9525" cap="flat">
            <a:solidFill>
              <a:schemeClr val="accent1"/>
            </a:solidFill>
            <a:prstDash val="solid"/>
            <a:round/>
            <a:headEnd type="stealth" w="lg" len="lg"/>
            <a:tailEnd type="stealth" w="lg" len="lg"/>
          </a:ln>
        </p:spPr>
      </p:cxnSp>
      <p:cxnSp>
        <p:nvCxnSpPr>
          <p:cNvPr id="419" name="Shape 419"/>
          <p:cNvCxnSpPr>
            <a:stCxn id="404" idx="2"/>
          </p:cNvCxnSpPr>
          <p:nvPr/>
        </p:nvCxnSpPr>
        <p:spPr>
          <a:xfrm>
            <a:off x="4661876" y="3365033"/>
            <a:ext cx="762000" cy="1192023"/>
          </a:xfrm>
          <a:prstGeom prst="straightConnector1">
            <a:avLst/>
          </a:prstGeom>
          <a:noFill/>
          <a:ln w="9525" cap="flat">
            <a:solidFill>
              <a:schemeClr val="accent1"/>
            </a:solidFill>
            <a:prstDash val="solid"/>
            <a:round/>
            <a:headEnd type="stealth" w="lg" len="lg"/>
            <a:tailEnd type="stealth" w="lg" len="lg"/>
          </a:ln>
        </p:spPr>
      </p:cxn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What Causes “Work”</a:t>
            </a:r>
          </a:p>
        </p:txBody>
      </p:sp>
      <p:sp>
        <p:nvSpPr>
          <p:cNvPr id="425" name="Shape 425"/>
          <p:cNvSpPr txBox="1">
            <a:spLocks noGrp="1"/>
          </p:cNvSpPr>
          <p:nvPr>
            <p:ph type="body" idx="1"/>
          </p:nvPr>
        </p:nvSpPr>
        <p:spPr>
          <a:xfrm>
            <a:off x="549275" y="1600200"/>
            <a:ext cx="3840479" cy="4343400"/>
          </a:xfrm>
          <a:prstGeom prst="rect">
            <a:avLst/>
          </a:prstGeom>
          <a:noFill/>
          <a:ln>
            <a:noFill/>
          </a:ln>
        </p:spPr>
        <p:txBody>
          <a:bodyPr lIns="91425" tIns="45700" rIns="91425" bIns="45700" anchor="t" anchorCtr="0">
            <a:noAutofit/>
          </a:bodyPr>
          <a:lstStyle/>
          <a:p>
            <a:pPr marL="349250" marR="0" lvl="0" indent="-349250" algn="l" rtl="0">
              <a:lnSpc>
                <a:spcPct val="90000"/>
              </a:lnSpc>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Parallel model </a:t>
            </a:r>
          </a:p>
          <a:p>
            <a:pPr marL="685800" marR="0" lvl="1" indent="-342900" algn="l" rtl="0">
              <a:lnSpc>
                <a:spcPct val="90000"/>
              </a:lnSpc>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Channel conflicts</a:t>
            </a:r>
          </a:p>
          <a:p>
            <a:pPr marL="685800" marR="0" lvl="1" indent="-342900" algn="l" rtl="0">
              <a:lnSpc>
                <a:spcPct val="90000"/>
              </a:lnSpc>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Shared memory conflicts</a:t>
            </a:r>
          </a:p>
          <a:p>
            <a:pPr marL="349250" marR="0" lvl="0" indent="-349250" algn="l" rtl="0">
              <a:lnSpc>
                <a:spcPct val="90000"/>
              </a:lnSpc>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Sequential model</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“Reload” working memory</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“Refresh” perceptual channels</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Temporal conflicts</a:t>
            </a:r>
          </a:p>
        </p:txBody>
      </p:sp>
      <p:sp>
        <p:nvSpPr>
          <p:cNvPr id="426" name="Shape 426"/>
          <p:cNvSpPr txBox="1">
            <a:spLocks noGrp="1"/>
          </p:cNvSpPr>
          <p:nvPr>
            <p:ph type="body" idx="2"/>
          </p:nvPr>
        </p:nvSpPr>
        <p:spPr>
          <a:xfrm>
            <a:off x="4751071" y="1600200"/>
            <a:ext cx="3840479" cy="4343400"/>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Team model</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Teaming mental models “crowd out” tasking mental models</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Communication issues (delay, datasize, frequency)</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Algorithmic</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Task complexity</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Memory saturation</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High optempo</a:t>
            </a:r>
          </a:p>
          <a:p>
            <a:endParaRPr lang="en-US" sz="1800" b="0" i="0" u="none" strike="noStrike" cap="none" baseline="0">
              <a:solidFill>
                <a:srgbClr val="595959"/>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What Causes “Work”</a:t>
            </a:r>
          </a:p>
        </p:txBody>
      </p:sp>
      <p:sp>
        <p:nvSpPr>
          <p:cNvPr id="432" name="Shape 432"/>
          <p:cNvSpPr txBox="1">
            <a:spLocks noGrp="1"/>
          </p:cNvSpPr>
          <p:nvPr>
            <p:ph type="body" idx="1"/>
          </p:nvPr>
        </p:nvSpPr>
        <p:spPr>
          <a:xfrm>
            <a:off x="549275" y="1600200"/>
            <a:ext cx="3840479" cy="4343400"/>
          </a:xfrm>
          <a:prstGeom prst="rect">
            <a:avLst/>
          </a:prstGeom>
          <a:noFill/>
          <a:ln>
            <a:noFill/>
          </a:ln>
        </p:spPr>
        <p:txBody>
          <a:bodyPr lIns="91425" tIns="45700" rIns="91425" bIns="45700" anchor="t" anchorCtr="0">
            <a:noAutofit/>
          </a:bodyPr>
          <a:lstStyle/>
          <a:p>
            <a:pPr marL="349250" marR="0" lvl="0" indent="-349250" algn="l" rtl="0">
              <a:lnSpc>
                <a:spcPct val="90000"/>
              </a:lnSpc>
              <a:spcBef>
                <a:spcPts val="1600"/>
              </a:spcBef>
              <a:buClr>
                <a:srgbClr val="6DB7D7"/>
              </a:buClr>
              <a:buSzPct val="108333"/>
              <a:buFont typeface="Arial"/>
              <a:buChar char="•"/>
            </a:pPr>
            <a:r>
              <a:rPr lang="en-US" sz="2000" b="0" i="0" u="none" strike="noStrike" cap="none" baseline="0" dirty="0">
                <a:solidFill>
                  <a:srgbClr val="595959"/>
                </a:solidFill>
                <a:latin typeface="Arial"/>
                <a:ea typeface="Arial"/>
                <a:cs typeface="Arial"/>
                <a:sym typeface="Arial"/>
              </a:rPr>
              <a:t>Parallel model → </a:t>
            </a:r>
            <a:r>
              <a:rPr lang="en-US" sz="2000" b="1" i="0" u="none" strike="noStrike" cap="none" baseline="0" dirty="0">
                <a:solidFill>
                  <a:srgbClr val="FF0000"/>
                </a:solidFill>
                <a:latin typeface="Arial"/>
                <a:ea typeface="Arial"/>
                <a:cs typeface="Arial"/>
                <a:sym typeface="Arial"/>
              </a:rPr>
              <a:t>Resource</a:t>
            </a:r>
            <a:r>
              <a:rPr lang="en-US" sz="2000" b="0" i="0" u="none" strike="noStrike" cap="none" baseline="0" dirty="0">
                <a:solidFill>
                  <a:srgbClr val="595959"/>
                </a:solidFill>
                <a:latin typeface="Arial"/>
                <a:ea typeface="Arial"/>
                <a:cs typeface="Arial"/>
                <a:sym typeface="Arial"/>
              </a:rPr>
              <a:t> </a:t>
            </a:r>
          </a:p>
          <a:p>
            <a:pPr marL="685800" marR="0" lvl="1" indent="-342900" algn="l" rtl="0">
              <a:lnSpc>
                <a:spcPct val="90000"/>
              </a:lnSpc>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Channel conflicts</a:t>
            </a:r>
          </a:p>
          <a:p>
            <a:pPr marL="685800" marR="0" lvl="1" indent="-342900" algn="l" rtl="0">
              <a:lnSpc>
                <a:spcPct val="90000"/>
              </a:lnSpc>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Shared memory conflicts</a:t>
            </a:r>
          </a:p>
          <a:p>
            <a:pPr marL="349250" marR="0" lvl="0" indent="-349250" algn="l" rtl="0">
              <a:lnSpc>
                <a:spcPct val="90000"/>
              </a:lnSpc>
              <a:spcBef>
                <a:spcPts val="1600"/>
              </a:spcBef>
              <a:buClr>
                <a:srgbClr val="6DB7D7"/>
              </a:buClr>
              <a:buSzPct val="108333"/>
              <a:buFont typeface="Arial"/>
              <a:buChar char="•"/>
            </a:pPr>
            <a:r>
              <a:rPr lang="en-US" sz="2000" b="0" i="0" u="none" strike="noStrike" cap="none" baseline="0" dirty="0">
                <a:solidFill>
                  <a:srgbClr val="595959"/>
                </a:solidFill>
                <a:latin typeface="Arial"/>
                <a:ea typeface="Arial"/>
                <a:cs typeface="Arial"/>
                <a:sym typeface="Arial"/>
              </a:rPr>
              <a:t>Sequential model → </a:t>
            </a:r>
            <a:r>
              <a:rPr lang="en-US" sz="2000" b="1" i="0" u="none" strike="noStrike" cap="none" baseline="0" dirty="0">
                <a:solidFill>
                  <a:srgbClr val="FF0000"/>
                </a:solidFill>
                <a:latin typeface="Arial"/>
                <a:ea typeface="Arial"/>
                <a:cs typeface="Arial"/>
                <a:sym typeface="Arial"/>
              </a:rPr>
              <a:t>Temporal</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“Reload” working memory</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“Refresh” perceptual channels</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Temporal conflicts</a:t>
            </a:r>
          </a:p>
        </p:txBody>
      </p:sp>
      <p:sp>
        <p:nvSpPr>
          <p:cNvPr id="433" name="Shape 433"/>
          <p:cNvSpPr txBox="1">
            <a:spLocks noGrp="1"/>
          </p:cNvSpPr>
          <p:nvPr>
            <p:ph type="body" idx="2"/>
          </p:nvPr>
        </p:nvSpPr>
        <p:spPr>
          <a:xfrm>
            <a:off x="4751071" y="1600200"/>
            <a:ext cx="3840479" cy="4343400"/>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dirty="0">
                <a:solidFill>
                  <a:srgbClr val="595959"/>
                </a:solidFill>
                <a:latin typeface="Arial"/>
                <a:ea typeface="Arial"/>
                <a:cs typeface="Arial"/>
                <a:sym typeface="Arial"/>
              </a:rPr>
              <a:t>Team model</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Teaming mental models “crowd out” tasking mental models</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Communication issues (delay, </a:t>
            </a:r>
            <a:r>
              <a:rPr lang="en-US" sz="1800" b="0" i="0" u="none" strike="noStrike" cap="none" baseline="0" dirty="0" err="1">
                <a:solidFill>
                  <a:srgbClr val="595959"/>
                </a:solidFill>
                <a:latin typeface="Arial"/>
                <a:ea typeface="Arial"/>
                <a:cs typeface="Arial"/>
                <a:sym typeface="Arial"/>
              </a:rPr>
              <a:t>datasize</a:t>
            </a:r>
            <a:r>
              <a:rPr lang="en-US" sz="1800" b="0" i="0" u="none" strike="noStrike" cap="none" baseline="0" dirty="0">
                <a:solidFill>
                  <a:srgbClr val="595959"/>
                </a:solidFill>
                <a:latin typeface="Arial"/>
                <a:ea typeface="Arial"/>
                <a:cs typeface="Arial"/>
                <a:sym typeface="Arial"/>
              </a:rPr>
              <a:t>, frequency)</a:t>
            </a:r>
          </a:p>
          <a:p>
            <a:pPr marL="349250" marR="0" lvl="0" indent="-349250" algn="l" rtl="0">
              <a:spcBef>
                <a:spcPts val="1600"/>
              </a:spcBef>
              <a:buClr>
                <a:srgbClr val="6DB7D7"/>
              </a:buClr>
              <a:buSzPct val="108333"/>
              <a:buFont typeface="Arial"/>
              <a:buChar char="•"/>
            </a:pPr>
            <a:r>
              <a:rPr lang="en-US" sz="2000" b="0" i="0" u="none" strike="noStrike" cap="none" baseline="0" dirty="0">
                <a:solidFill>
                  <a:srgbClr val="595959"/>
                </a:solidFill>
                <a:latin typeface="Arial"/>
                <a:ea typeface="Arial"/>
                <a:cs typeface="Arial"/>
                <a:sym typeface="Arial"/>
              </a:rPr>
              <a:t>Algorithmic → </a:t>
            </a:r>
            <a:r>
              <a:rPr lang="en-US" sz="2000" b="1" i="0" u="none" strike="noStrike" cap="none" baseline="0" dirty="0">
                <a:solidFill>
                  <a:srgbClr val="FF0000"/>
                </a:solidFill>
                <a:latin typeface="Arial"/>
                <a:ea typeface="Arial"/>
                <a:cs typeface="Arial"/>
                <a:sym typeface="Arial"/>
              </a:rPr>
              <a:t>Decision</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Task complexity</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Memory saturation</a:t>
            </a:r>
          </a:p>
          <a:p>
            <a:pPr marL="685800" marR="0" lvl="1" indent="-342900" algn="l" rtl="0">
              <a:spcBef>
                <a:spcPts val="600"/>
              </a:spcBef>
              <a:buClr>
                <a:srgbClr val="205C77"/>
              </a:buClr>
              <a:buSzPct val="111111"/>
              <a:buFont typeface="Arial"/>
              <a:buChar char="•"/>
            </a:pPr>
            <a:r>
              <a:rPr lang="en-US" sz="1800" b="0" i="0" u="none" strike="noStrike" cap="none" baseline="0" dirty="0">
                <a:solidFill>
                  <a:srgbClr val="595959"/>
                </a:solidFill>
                <a:latin typeface="Arial"/>
                <a:ea typeface="Arial"/>
                <a:cs typeface="Arial"/>
                <a:sym typeface="Arial"/>
              </a:rPr>
              <a:t>High </a:t>
            </a:r>
            <a:r>
              <a:rPr lang="en-US" sz="1800" b="0" i="0" u="none" strike="noStrike" cap="none" baseline="0" dirty="0" err="1">
                <a:solidFill>
                  <a:srgbClr val="595959"/>
                </a:solidFill>
                <a:latin typeface="Arial"/>
                <a:ea typeface="Arial"/>
                <a:cs typeface="Arial"/>
                <a:sym typeface="Arial"/>
              </a:rPr>
              <a:t>optempo</a:t>
            </a:r>
            <a:endParaRPr lang="en-US" sz="1800" b="0" i="0" u="none" strike="noStrike" cap="none" baseline="0" dirty="0">
              <a:solidFill>
                <a:srgbClr val="595959"/>
              </a:solidFill>
              <a:latin typeface="Arial"/>
              <a:ea typeface="Arial"/>
              <a:cs typeface="Arial"/>
              <a:sym typeface="Arial"/>
            </a:endParaRPr>
          </a:p>
          <a:p>
            <a:endParaRPr lang="en-US" sz="1800" b="0" i="0" u="none" strike="noStrike" cap="none" baseline="0" dirty="0">
              <a:solidFill>
                <a:srgbClr val="595959"/>
              </a:solidFill>
              <a:latin typeface="Arial"/>
              <a:ea typeface="Arial"/>
              <a:cs typeface="Arial"/>
              <a:sym typeface="Arial"/>
            </a:endParaRPr>
          </a:p>
        </p:txBody>
      </p:sp>
      <p:cxnSp>
        <p:nvCxnSpPr>
          <p:cNvPr id="434" name="Shape 434"/>
          <p:cNvCxnSpPr/>
          <p:nvPr/>
        </p:nvCxnSpPr>
        <p:spPr>
          <a:xfrm>
            <a:off x="5067997" y="1592366"/>
            <a:ext cx="3086066" cy="1864306"/>
          </a:xfrm>
          <a:prstGeom prst="straightConnector1">
            <a:avLst/>
          </a:prstGeom>
          <a:noFill/>
          <a:ln w="9525" cap="flat">
            <a:solidFill>
              <a:srgbClr val="FF3F40"/>
            </a:solidFill>
            <a:prstDash val="solid"/>
            <a:round/>
            <a:headEnd type="none" w="med" len="med"/>
            <a:tailEnd type="none" w="med" len="med"/>
          </a:ln>
        </p:spPr>
      </p:cxnSp>
      <p:cxnSp>
        <p:nvCxnSpPr>
          <p:cNvPr id="435" name="Shape 435"/>
          <p:cNvCxnSpPr/>
          <p:nvPr/>
        </p:nvCxnSpPr>
        <p:spPr>
          <a:xfrm flipH="1">
            <a:off x="5058027" y="1600200"/>
            <a:ext cx="2959939" cy="1864306"/>
          </a:xfrm>
          <a:prstGeom prst="straightConnector1">
            <a:avLst/>
          </a:prstGeom>
          <a:noFill/>
          <a:ln w="9525" cap="flat">
            <a:solidFill>
              <a:srgbClr val="FF3F40"/>
            </a:solidFill>
            <a:prstDash val="solid"/>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Model-Based</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Workload Metrics</a:t>
            </a:r>
          </a:p>
        </p:txBody>
      </p:sp>
      <p:sp>
        <p:nvSpPr>
          <p:cNvPr id="441" name="Shape 441"/>
          <p:cNvSpPr txBox="1">
            <a:spLocks noGrp="1"/>
          </p:cNvSpPr>
          <p:nvPr>
            <p:ph type="body" idx="1"/>
          </p:nvPr>
        </p:nvSpPr>
        <p:spPr>
          <a:xfrm>
            <a:off x="460147" y="864967"/>
            <a:ext cx="8042276" cy="4343400"/>
          </a:xfrm>
          <a:prstGeom prst="rect">
            <a:avLst/>
          </a:prstGeom>
          <a:noFill/>
          <a:ln>
            <a:noFill/>
          </a:ln>
        </p:spPr>
        <p:txBody>
          <a:bodyPr lIns="91425" tIns="45700" rIns="91425" bIns="45700" anchor="t" anchorCtr="0">
            <a:noAutofit/>
          </a:bodyPr>
          <a:lstStyle/>
          <a:p>
            <a:pPr marL="349250" marR="0" lvl="0" indent="-247650" algn="l" rtl="0">
              <a:spcBef>
                <a:spcPts val="2000"/>
              </a:spcBef>
              <a:buClr>
                <a:srgbClr val="6DB7D7"/>
              </a:buClr>
              <a:buSzPct val="88888"/>
              <a:buFont typeface="Arial"/>
              <a:buNone/>
            </a:pPr>
            <a:r>
              <a:rPr lang="en-US" sz="1800" b="0" i="0" u="none" strike="noStrike" cap="none" baseline="0">
                <a:solidFill>
                  <a:srgbClr val="595959"/>
                </a:solidFill>
                <a:latin typeface="Arial"/>
                <a:ea typeface="Arial"/>
                <a:cs typeface="Arial"/>
                <a:sym typeface="Arial"/>
              </a:rPr>
              <a:t>
</a:t>
            </a:r>
          </a:p>
        </p:txBody>
      </p:sp>
      <p:sp>
        <p:nvSpPr>
          <p:cNvPr id="442" name="Shape 442"/>
          <p:cNvSpPr/>
          <p:nvPr/>
        </p:nvSpPr>
        <p:spPr>
          <a:xfrm>
            <a:off x="122551" y="957037"/>
            <a:ext cx="8459405" cy="6344554"/>
          </a:xfrm>
          <a:prstGeom prst="rect">
            <a:avLst/>
          </a:prstGeom>
          <a:blipFill>
            <a:blip r:embed="rId3"/>
            <a:stretch>
              <a:fillRect/>
            </a:stretch>
          </a:blipFill>
        </p:spPr>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Workload Depends on Expertise</a:t>
            </a:r>
          </a:p>
        </p:txBody>
      </p:sp>
      <p:sp>
        <p:nvSpPr>
          <p:cNvPr id="106" name="Shape 106"/>
          <p:cNvSpPr txBox="1">
            <a:spLocks noGrp="1"/>
          </p:cNvSpPr>
          <p:nvPr>
            <p:ph type="body" idx="1"/>
          </p:nvPr>
        </p:nvSpPr>
        <p:spPr>
          <a:xfrm>
            <a:off x="245335" y="1600200"/>
            <a:ext cx="8699204"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dirty="0"/>
              <a:t>E</a:t>
            </a:r>
            <a:r>
              <a:rPr lang="en-US" sz="2400" b="0" i="0" u="none" strike="noStrike" cap="none" baseline="0" dirty="0" smtClean="0">
                <a:solidFill>
                  <a:srgbClr val="595959"/>
                </a:solidFill>
                <a:latin typeface="Arial"/>
                <a:ea typeface="Arial"/>
                <a:cs typeface="Arial"/>
                <a:sym typeface="Arial"/>
              </a:rPr>
              <a:t>xperts </a:t>
            </a:r>
            <a:r>
              <a:rPr lang="en-US" sz="2400" b="0" i="0" u="none" strike="noStrike" cap="none" baseline="0" dirty="0">
                <a:solidFill>
                  <a:srgbClr val="595959"/>
                </a:solidFill>
                <a:latin typeface="Arial"/>
                <a:ea typeface="Arial"/>
                <a:cs typeface="Arial"/>
                <a:sym typeface="Arial"/>
              </a:rPr>
              <a:t>spend their time differently than novices (G. Klein</a:t>
            </a:r>
            <a:r>
              <a:rPr lang="en-US" sz="2400" b="0" i="0" u="none" strike="noStrike" cap="none" baseline="0" dirty="0" smtClean="0">
                <a:solidFill>
                  <a:srgbClr val="595959"/>
                </a:solidFill>
                <a:latin typeface="Arial"/>
                <a:ea typeface="Arial"/>
                <a:cs typeface="Arial"/>
                <a:sym typeface="Arial"/>
              </a:rPr>
              <a:t>).</a:t>
            </a:r>
            <a:endParaRPr lang="en-US" sz="24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sz="2200" b="0" i="0" u="none" strike="noStrike" cap="none" baseline="0" dirty="0" smtClean="0">
                <a:solidFill>
                  <a:srgbClr val="595959"/>
                </a:solidFill>
                <a:latin typeface="Arial"/>
                <a:ea typeface="Arial"/>
                <a:cs typeface="Arial"/>
                <a:sym typeface="Arial"/>
              </a:rPr>
              <a:t>Novices </a:t>
            </a:r>
            <a:r>
              <a:rPr lang="en-US" sz="2200" b="0" i="0" u="none" strike="noStrike" cap="none" baseline="0" dirty="0">
                <a:solidFill>
                  <a:srgbClr val="595959"/>
                </a:solidFill>
                <a:latin typeface="Arial"/>
                <a:ea typeface="Arial"/>
                <a:cs typeface="Arial"/>
                <a:sym typeface="Arial"/>
              </a:rPr>
              <a:t>spend little time on diagnosing a situation and much time enumerating alternative </a:t>
            </a:r>
            <a:r>
              <a:rPr lang="en-US" sz="2200" b="0" i="0" u="none" strike="noStrike" cap="none" baseline="0" dirty="0" smtClean="0">
                <a:solidFill>
                  <a:srgbClr val="595959"/>
                </a:solidFill>
                <a:latin typeface="Arial"/>
                <a:ea typeface="Arial"/>
                <a:cs typeface="Arial"/>
                <a:sym typeface="Arial"/>
              </a:rPr>
              <a:t>solutions.</a:t>
            </a:r>
            <a:endParaRPr lang="en-US" sz="2200" b="0" i="0" u="none" strike="noStrike" cap="none" baseline="0" dirty="0">
              <a:solidFill>
                <a:srgbClr val="595959"/>
              </a:solidFill>
              <a:latin typeface="Arial"/>
              <a:ea typeface="Arial"/>
              <a:cs typeface="Arial"/>
              <a:sym typeface="Arial"/>
            </a:endParaRPr>
          </a:p>
          <a:p>
            <a:pPr marL="685800" marR="0" lvl="1" indent="-342900" algn="l" rtl="0">
              <a:spcBef>
                <a:spcPts val="600"/>
              </a:spcBef>
              <a:buClr>
                <a:srgbClr val="205C77"/>
              </a:buClr>
              <a:buSzPct val="109848"/>
              <a:buFont typeface="Arial"/>
              <a:buChar char="•"/>
            </a:pPr>
            <a:r>
              <a:rPr lang="en-US" sz="2200" b="0" i="0" u="none" strike="noStrike" cap="none" baseline="0" dirty="0" smtClean="0">
                <a:solidFill>
                  <a:srgbClr val="595959"/>
                </a:solidFill>
                <a:latin typeface="Arial"/>
                <a:ea typeface="Arial"/>
                <a:cs typeface="Arial"/>
                <a:sym typeface="Arial"/>
              </a:rPr>
              <a:t>Experts </a:t>
            </a:r>
            <a:r>
              <a:rPr lang="en-US" sz="2200" b="0" i="0" u="none" strike="noStrike" cap="none" baseline="0" dirty="0">
                <a:solidFill>
                  <a:srgbClr val="595959"/>
                </a:solidFill>
                <a:latin typeface="Arial"/>
                <a:ea typeface="Arial"/>
                <a:cs typeface="Arial"/>
                <a:sym typeface="Arial"/>
              </a:rPr>
              <a:t>spend much time diagnosing a situation and little time selecting (using skill-based understanding) a </a:t>
            </a:r>
            <a:r>
              <a:rPr lang="en-US" sz="2200" b="0" i="0" u="none" strike="noStrike" cap="none" baseline="0" dirty="0" smtClean="0">
                <a:solidFill>
                  <a:srgbClr val="595959"/>
                </a:solidFill>
                <a:latin typeface="Arial"/>
                <a:ea typeface="Arial"/>
                <a:cs typeface="Arial"/>
                <a:sym typeface="Arial"/>
              </a:rPr>
              <a:t>solution.</a:t>
            </a:r>
            <a:endParaRPr lang="en-US" sz="2200" b="0" i="0" u="none" strike="noStrike" cap="none" baseline="0" dirty="0">
              <a:solidFill>
                <a:srgbClr val="595959"/>
              </a:solidFill>
              <a:latin typeface="Arial"/>
              <a:ea typeface="Arial"/>
              <a:cs typeface="Arial"/>
              <a:sym typeface="Arial"/>
            </a:endParaRPr>
          </a:p>
        </p:txBody>
      </p:sp>
      <p:sp>
        <p:nvSpPr>
          <p:cNvPr id="107" name="Shape 107"/>
          <p:cNvSpPr/>
          <p:nvPr/>
        </p:nvSpPr>
        <p:spPr>
          <a:xfrm>
            <a:off x="2510925" y="4201101"/>
            <a:ext cx="3578742" cy="2581167"/>
          </a:xfrm>
          <a:prstGeom prst="rect">
            <a:avLst/>
          </a:prstGeom>
          <a:blipFill>
            <a:blip r:embed="rId3"/>
            <a:stretch>
              <a:fillRect/>
            </a:stretch>
          </a:blipFill>
        </p:spPr>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549274"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Augment Model to Enable Workload Tests: </a:t>
            </a:r>
            <a:r>
              <a:rPr lang="en-US" sz="3200" b="1" i="0" u="none" strike="noStrike" cap="none" baseline="0">
                <a:solidFill>
                  <a:srgbClr val="FF0000"/>
                </a:solidFill>
                <a:latin typeface="Arial"/>
                <a:ea typeface="Arial"/>
                <a:cs typeface="Arial"/>
                <a:sym typeface="Arial"/>
              </a:rPr>
              <a:t>Needs Updating</a:t>
            </a:r>
          </a:p>
        </p:txBody>
      </p:sp>
      <p:sp>
        <p:nvSpPr>
          <p:cNvPr id="449" name="Shape 449"/>
          <p:cNvSpPr txBox="1">
            <a:spLocks noGrp="1"/>
          </p:cNvSpPr>
          <p:nvPr>
            <p:ph type="body" idx="1"/>
          </p:nvPr>
        </p:nvSpPr>
        <p:spPr>
          <a:xfrm>
            <a:off x="4751069" y="1158383"/>
            <a:ext cx="3840479" cy="750887"/>
          </a:xfrm>
          <a:prstGeom prst="rect">
            <a:avLst/>
          </a:prstGeom>
          <a:noFill/>
          <a:ln>
            <a:noFill/>
          </a:ln>
        </p:spPr>
        <p:txBody>
          <a:bodyPr lIns="91425" tIns="45700" rIns="91425" bIns="45700" anchor="b" anchorCtr="0">
            <a:noAutofit/>
          </a:bodyPr>
          <a:lstStyle/>
          <a:p>
            <a:pPr marL="0" marR="0" lvl="0" indent="0" algn="ctr" rtl="0">
              <a:spcBef>
                <a:spcPts val="0"/>
              </a:spcBef>
              <a:buClr>
                <a:srgbClr val="6DB7D7"/>
              </a:buClr>
              <a:buSzPct val="25000"/>
              <a:buFont typeface="Arial"/>
              <a:buNone/>
            </a:pPr>
            <a:r>
              <a:rPr lang="en-US" sz="2400" b="0" i="0" u="none" strike="noStrike" cap="none" baseline="0">
                <a:solidFill>
                  <a:srgbClr val="6DB7D7"/>
                </a:solidFill>
                <a:latin typeface="Arial"/>
                <a:ea typeface="Arial"/>
                <a:cs typeface="Arial"/>
                <a:sym typeface="Arial"/>
              </a:rPr>
              <a:t>Stage Conflicts</a:t>
            </a:r>
          </a:p>
        </p:txBody>
      </p:sp>
      <p:sp>
        <p:nvSpPr>
          <p:cNvPr id="450" name="Shape 450"/>
          <p:cNvSpPr txBox="1">
            <a:spLocks noGrp="1"/>
          </p:cNvSpPr>
          <p:nvPr>
            <p:ph type="body" idx="2"/>
          </p:nvPr>
        </p:nvSpPr>
        <p:spPr>
          <a:xfrm>
            <a:off x="4717048" y="1984534"/>
            <a:ext cx="4127873" cy="4139186"/>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Partition S into cognitive processing stages </a:t>
            </a:r>
          </a:p>
          <a:p>
            <a:pPr marL="349250" marR="0" lvl="1" indent="-6350" algn="l" rtl="0">
              <a:spcBef>
                <a:spcPts val="600"/>
              </a:spcBef>
              <a:buClr>
                <a:srgbClr val="205C77"/>
              </a:buClr>
              <a:buSzPct val="25000"/>
              <a:buFont typeface="Arial"/>
              <a:buNone/>
            </a:pPr>
            <a:r>
              <a:rPr lang="en-US" sz="1800" b="0" i="0" u="none" strike="noStrike" cap="none" baseline="0">
                <a:solidFill>
                  <a:srgbClr val="595959"/>
                </a:solidFill>
                <a:latin typeface="Arial"/>
                <a:ea typeface="Arial"/>
                <a:cs typeface="Arial"/>
                <a:sym typeface="Arial"/>
              </a:rPr>
              <a:t> </a:t>
            </a:r>
          </a:p>
          <a:p>
            <a:pPr marL="349250" marR="0" lvl="1" indent="-6350" algn="l" rtl="0">
              <a:spcBef>
                <a:spcPts val="600"/>
              </a:spcBef>
              <a:buClr>
                <a:srgbClr val="205C77"/>
              </a:buClr>
              <a:buSzPct val="25000"/>
              <a:buFont typeface="Arial"/>
              <a:buNone/>
            </a:pPr>
            <a:r>
              <a:rPr lang="en-US" sz="1800" b="0" i="0" u="none" strike="noStrike" cap="none" baseline="0">
                <a:solidFill>
                  <a:srgbClr val="595959"/>
                </a:solidFill>
                <a:latin typeface="Arial"/>
                <a:ea typeface="Arial"/>
                <a:cs typeface="Arial"/>
                <a:sym typeface="Arial"/>
              </a:rPr>
              <a:t> </a:t>
            </a:r>
          </a:p>
          <a:p>
            <a:endParaRPr lang="en-US" sz="1800" b="0" i="0" u="none" strike="noStrike" cap="none" baseline="0">
              <a:solidFill>
                <a:srgbClr val="595959"/>
              </a:solidFill>
              <a:latin typeface="Arial"/>
              <a:ea typeface="Arial"/>
              <a:cs typeface="Arial"/>
              <a:sym typeface="Arial"/>
            </a:endParaRP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Does transition relation satisfy cognitive flow, e.g.,</a:t>
            </a:r>
          </a:p>
        </p:txBody>
      </p:sp>
      <p:sp>
        <p:nvSpPr>
          <p:cNvPr id="451" name="Shape 451"/>
          <p:cNvSpPr txBox="1">
            <a:spLocks noGrp="1"/>
          </p:cNvSpPr>
          <p:nvPr>
            <p:ph type="body" idx="3"/>
          </p:nvPr>
        </p:nvSpPr>
        <p:spPr>
          <a:xfrm>
            <a:off x="422779" y="1158383"/>
            <a:ext cx="3840479" cy="750887"/>
          </a:xfrm>
          <a:prstGeom prst="rect">
            <a:avLst/>
          </a:prstGeom>
          <a:noFill/>
          <a:ln>
            <a:noFill/>
          </a:ln>
        </p:spPr>
        <p:txBody>
          <a:bodyPr lIns="91425" tIns="45700" rIns="91425" bIns="45700" anchor="b" anchorCtr="0">
            <a:noAutofit/>
          </a:bodyPr>
          <a:lstStyle/>
          <a:p>
            <a:pPr marL="0" marR="0" lvl="0" indent="0" algn="ctr" rtl="0">
              <a:spcBef>
                <a:spcPts val="0"/>
              </a:spcBef>
              <a:buClr>
                <a:srgbClr val="6DB7D7"/>
              </a:buClr>
              <a:buSzPct val="25000"/>
              <a:buFont typeface="Arial"/>
              <a:buNone/>
            </a:pPr>
            <a:r>
              <a:rPr lang="en-US" sz="2400" b="0" i="0" u="none" strike="noStrike" cap="none" baseline="0">
                <a:solidFill>
                  <a:srgbClr val="6DB7D7"/>
                </a:solidFill>
                <a:latin typeface="Arial"/>
                <a:ea typeface="Arial"/>
                <a:cs typeface="Arial"/>
                <a:sym typeface="Arial"/>
              </a:rPr>
              <a:t>Channel Consistency</a:t>
            </a:r>
          </a:p>
        </p:txBody>
      </p:sp>
      <p:sp>
        <p:nvSpPr>
          <p:cNvPr id="452" name="Shape 452"/>
          <p:cNvSpPr txBox="1">
            <a:spLocks noGrp="1"/>
          </p:cNvSpPr>
          <p:nvPr>
            <p:ph type="body" idx="4"/>
          </p:nvPr>
        </p:nvSpPr>
        <p:spPr>
          <a:xfrm>
            <a:off x="218659" y="1984534"/>
            <a:ext cx="3840479" cy="3959064"/>
          </a:xfrm>
          <a:prstGeom prst="rect">
            <a:avLst/>
          </a:prstGeom>
          <a:noFill/>
          <a:ln>
            <a:noFill/>
          </a:ln>
        </p:spPr>
        <p:txBody>
          <a:bodyPr lIns="91425" tIns="45700" rIns="91425" bIns="45700" anchor="t" anchorCtr="0">
            <a:noAutofit/>
          </a:bodyPr>
          <a:lstStyle/>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Augment ΣandΓ to include channel type</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 </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 </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   is channel type</a:t>
            </a:r>
          </a:p>
          <a:p>
            <a:pPr marL="349250" marR="0" lvl="0" indent="-349250" algn="l" rtl="0">
              <a:spcBef>
                <a:spcPts val="1600"/>
              </a:spcBef>
              <a:buClr>
                <a:srgbClr val="6DB7D7"/>
              </a:buClr>
              <a:buSzPct val="108333"/>
              <a:buFont typeface="Arial"/>
              <a:buChar char="•"/>
            </a:pPr>
            <a:r>
              <a:rPr lang="en-US" sz="2000" b="0" i="1" u="none" strike="noStrike" cap="none" baseline="0">
                <a:solidFill>
                  <a:srgbClr val="595959"/>
                </a:solidFill>
                <a:latin typeface="Arial"/>
                <a:ea typeface="Arial"/>
                <a:cs typeface="Arial"/>
                <a:sym typeface="Arial"/>
              </a:rPr>
              <a:t> </a:t>
            </a:r>
            <a:r>
              <a:rPr lang="en-US" sz="2000" b="0" i="0" u="none" strike="noStrike" cap="none" baseline="0">
                <a:solidFill>
                  <a:srgbClr val="595959"/>
                </a:solidFill>
                <a:latin typeface="Arial"/>
                <a:ea typeface="Arial"/>
                <a:cs typeface="Arial"/>
                <a:sym typeface="Arial"/>
              </a:rPr>
              <a:t>   is I/O message</a:t>
            </a:r>
          </a:p>
          <a:p>
            <a:pPr marL="349250" marR="0" lvl="0" indent="-349250" algn="l" rtl="0">
              <a:spcBef>
                <a:spcPts val="1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Test DiTG transitions</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 </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 </a:t>
            </a:r>
          </a:p>
        </p:txBody>
      </p:sp>
      <p:grpSp>
        <p:nvGrpSpPr>
          <p:cNvPr id="453" name="Shape 453"/>
          <p:cNvGrpSpPr/>
          <p:nvPr/>
        </p:nvGrpSpPr>
        <p:grpSpPr>
          <a:xfrm>
            <a:off x="697060" y="2890980"/>
            <a:ext cx="1211304" cy="217266"/>
            <a:chOff x="37275" y="49475"/>
            <a:chExt cx="3000575" cy="2870400"/>
          </a:xfrm>
        </p:grpSpPr>
        <p:sp>
          <p:nvSpPr>
            <p:cNvPr id="454" name="Shape 454"/>
            <p:cNvSpPr/>
            <p:nvPr/>
          </p:nvSpPr>
          <p:spPr>
            <a:xfrm>
              <a:off x="37275" y="131950"/>
              <a:ext cx="415975" cy="2688950"/>
            </a:xfrm>
            <a:custGeom>
              <a:avLst/>
              <a:gdLst/>
              <a:ahLst/>
              <a:cxnLst/>
              <a:rect l="0" t="0" r="0" b="0"/>
              <a:pathLst>
                <a:path w="16639" h="107558" extrusionOk="0">
                  <a:moveTo>
                    <a:pt x="689" y="1"/>
                  </a:moveTo>
                  <a:cubicBezTo>
                    <a:pt x="1" y="1"/>
                    <a:pt x="1" y="1"/>
                    <a:pt x="1" y="3300"/>
                  </a:cubicBezTo>
                  <a:lnTo>
                    <a:pt x="6771" y="60708"/>
                  </a:lnTo>
                  <a:lnTo>
                    <a:pt x="345" y="103599"/>
                  </a:lnTo>
                  <a:cubicBezTo>
                    <a:pt x="1" y="104918"/>
                    <a:pt x="1" y="105578"/>
                    <a:pt x="1" y="105578"/>
                  </a:cubicBezTo>
                  <a:cubicBezTo>
                    <a:pt x="1" y="107558"/>
                    <a:pt x="345" y="107558"/>
                    <a:pt x="689" y="107558"/>
                  </a:cubicBezTo>
                  <a:lnTo>
                    <a:pt x="15950" y="107558"/>
                  </a:lnTo>
                  <a:lnTo>
                    <a:pt x="16638" y="70606"/>
                  </a:lnTo>
                  <a:lnTo>
                    <a:pt x="15950" y="70606"/>
                  </a:lnTo>
                  <a:cubicBezTo>
                    <a:pt x="15491" y="97000"/>
                    <a:pt x="13655" y="100959"/>
                    <a:pt x="9295" y="100959"/>
                  </a:cubicBezTo>
                  <a:lnTo>
                    <a:pt x="1722" y="100959"/>
                  </a:lnTo>
                  <a:lnTo>
                    <a:pt x="8606" y="56089"/>
                  </a:lnTo>
                  <a:cubicBezTo>
                    <a:pt x="8951" y="54769"/>
                    <a:pt x="8951" y="54109"/>
                    <a:pt x="8951" y="53449"/>
                  </a:cubicBezTo>
                  <a:cubicBezTo>
                    <a:pt x="8951" y="52790"/>
                    <a:pt x="8836" y="52130"/>
                    <a:pt x="8721" y="51470"/>
                  </a:cubicBezTo>
                  <a:lnTo>
                    <a:pt x="3099" y="4620"/>
                  </a:lnTo>
                  <a:lnTo>
                    <a:pt x="9410" y="4620"/>
                  </a:lnTo>
                  <a:cubicBezTo>
                    <a:pt x="13999" y="4620"/>
                    <a:pt x="15376" y="10559"/>
                    <a:pt x="15950" y="35633"/>
                  </a:cubicBezTo>
                  <a:lnTo>
                    <a:pt x="16638" y="35633"/>
                  </a:lnTo>
                  <a:lnTo>
                    <a:pt x="15950" y="1"/>
                  </a:lnTo>
                  <a:close/>
                </a:path>
              </a:pathLst>
            </a:custGeom>
            <a:solidFill>
              <a:srgbClr val="000000"/>
            </a:solidFill>
            <a:ln>
              <a:noFill/>
            </a:ln>
          </p:spPr>
          <p:txBody>
            <a:bodyPr lIns="91425" tIns="91425" rIns="91425" bIns="91425" anchor="ctr" anchorCtr="0">
              <a:noAutofit/>
            </a:bodyPr>
            <a:lstStyle/>
            <a:p>
              <a:endParaRPr/>
            </a:p>
          </p:txBody>
        </p:sp>
        <p:sp>
          <p:nvSpPr>
            <p:cNvPr id="455" name="Shape 455"/>
            <p:cNvSpPr/>
            <p:nvPr/>
          </p:nvSpPr>
          <p:spPr>
            <a:xfrm>
              <a:off x="722875" y="1369200"/>
              <a:ext cx="456125" cy="923825"/>
            </a:xfrm>
            <a:custGeom>
              <a:avLst/>
              <a:gdLst/>
              <a:ahLst/>
              <a:cxnLst/>
              <a:rect l="0" t="0" r="0" b="0"/>
              <a:pathLst>
                <a:path w="18245" h="36953" extrusionOk="0">
                  <a:moveTo>
                    <a:pt x="918" y="0"/>
                  </a:moveTo>
                  <a:cubicBezTo>
                    <a:pt x="574" y="0"/>
                    <a:pt x="0" y="0"/>
                    <a:pt x="0" y="3300"/>
                  </a:cubicBezTo>
                  <a:cubicBezTo>
                    <a:pt x="0" y="6599"/>
                    <a:pt x="574" y="6599"/>
                    <a:pt x="918" y="6599"/>
                  </a:cubicBezTo>
                  <a:lnTo>
                    <a:pt x="17327" y="6599"/>
                  </a:lnTo>
                  <a:cubicBezTo>
                    <a:pt x="17671" y="6599"/>
                    <a:pt x="18245" y="6599"/>
                    <a:pt x="18245" y="3300"/>
                  </a:cubicBezTo>
                  <a:cubicBezTo>
                    <a:pt x="18245" y="0"/>
                    <a:pt x="17671" y="0"/>
                    <a:pt x="17327" y="0"/>
                  </a:cubicBezTo>
                  <a:close/>
                  <a:moveTo>
                    <a:pt x="918" y="31014"/>
                  </a:moveTo>
                  <a:cubicBezTo>
                    <a:pt x="574" y="31014"/>
                    <a:pt x="0" y="31014"/>
                    <a:pt x="0" y="33653"/>
                  </a:cubicBezTo>
                  <a:cubicBezTo>
                    <a:pt x="0" y="36952"/>
                    <a:pt x="574" y="36952"/>
                    <a:pt x="918" y="36952"/>
                  </a:cubicBezTo>
                  <a:lnTo>
                    <a:pt x="17327" y="36952"/>
                  </a:lnTo>
                  <a:cubicBezTo>
                    <a:pt x="17671" y="36952"/>
                    <a:pt x="18245" y="36952"/>
                    <a:pt x="18245" y="33653"/>
                  </a:cubicBezTo>
                  <a:cubicBezTo>
                    <a:pt x="18245" y="31014"/>
                    <a:pt x="17671" y="31014"/>
                    <a:pt x="17327" y="31014"/>
                  </a:cubicBezTo>
                  <a:close/>
                </a:path>
              </a:pathLst>
            </a:custGeom>
            <a:solidFill>
              <a:srgbClr val="000000"/>
            </a:solidFill>
            <a:ln>
              <a:noFill/>
            </a:ln>
          </p:spPr>
          <p:txBody>
            <a:bodyPr lIns="91425" tIns="91425" rIns="91425" bIns="91425" anchor="ctr" anchorCtr="0">
              <a:noAutofit/>
            </a:bodyPr>
            <a:lstStyle/>
            <a:p>
              <a:endParaRPr/>
            </a:p>
          </p:txBody>
        </p:sp>
        <p:sp>
          <p:nvSpPr>
            <p:cNvPr id="456" name="Shape 456"/>
            <p:cNvSpPr/>
            <p:nvPr/>
          </p:nvSpPr>
          <p:spPr>
            <a:xfrm>
              <a:off x="1391250" y="131950"/>
              <a:ext cx="453275" cy="2688950"/>
            </a:xfrm>
            <a:custGeom>
              <a:avLst/>
              <a:gdLst/>
              <a:ahLst/>
              <a:cxnLst/>
              <a:rect l="0" t="0" r="0" b="0"/>
              <a:pathLst>
                <a:path w="18131" h="107558" extrusionOk="0">
                  <a:moveTo>
                    <a:pt x="10328" y="1"/>
                  </a:moveTo>
                  <a:cubicBezTo>
                    <a:pt x="2410" y="1"/>
                    <a:pt x="1492" y="23096"/>
                    <a:pt x="1492" y="24416"/>
                  </a:cubicBezTo>
                  <a:cubicBezTo>
                    <a:pt x="1492" y="25075"/>
                    <a:pt x="1607" y="25735"/>
                    <a:pt x="1722" y="25735"/>
                  </a:cubicBezTo>
                  <a:cubicBezTo>
                    <a:pt x="2295" y="25735"/>
                    <a:pt x="3558" y="21776"/>
                    <a:pt x="3787" y="18477"/>
                  </a:cubicBezTo>
                  <a:cubicBezTo>
                    <a:pt x="4131" y="11878"/>
                    <a:pt x="4246" y="11218"/>
                    <a:pt x="5967" y="9899"/>
                  </a:cubicBezTo>
                  <a:cubicBezTo>
                    <a:pt x="6885" y="8579"/>
                    <a:pt x="7803" y="8579"/>
                    <a:pt x="8721" y="8579"/>
                  </a:cubicBezTo>
                  <a:lnTo>
                    <a:pt x="11245" y="8579"/>
                  </a:lnTo>
                  <a:cubicBezTo>
                    <a:pt x="9524" y="18477"/>
                    <a:pt x="8492" y="40912"/>
                    <a:pt x="8377" y="44211"/>
                  </a:cubicBezTo>
                  <a:lnTo>
                    <a:pt x="7344" y="68626"/>
                  </a:lnTo>
                  <a:cubicBezTo>
                    <a:pt x="7000" y="76544"/>
                    <a:pt x="6541" y="84463"/>
                    <a:pt x="5853" y="91721"/>
                  </a:cubicBezTo>
                  <a:cubicBezTo>
                    <a:pt x="5164" y="98980"/>
                    <a:pt x="5049" y="98980"/>
                    <a:pt x="4246" y="98980"/>
                  </a:cubicBezTo>
                  <a:lnTo>
                    <a:pt x="2410" y="98980"/>
                  </a:lnTo>
                  <a:cubicBezTo>
                    <a:pt x="1033" y="98980"/>
                    <a:pt x="1" y="104918"/>
                    <a:pt x="1" y="106238"/>
                  </a:cubicBezTo>
                  <a:cubicBezTo>
                    <a:pt x="1" y="107558"/>
                    <a:pt x="1" y="107558"/>
                    <a:pt x="574" y="107558"/>
                  </a:cubicBezTo>
                  <a:lnTo>
                    <a:pt x="9295" y="107558"/>
                  </a:lnTo>
                  <a:cubicBezTo>
                    <a:pt x="12393" y="107558"/>
                    <a:pt x="14803" y="93701"/>
                    <a:pt x="14803" y="88422"/>
                  </a:cubicBezTo>
                  <a:cubicBezTo>
                    <a:pt x="14803" y="87102"/>
                    <a:pt x="14573" y="87102"/>
                    <a:pt x="14458" y="87102"/>
                  </a:cubicBezTo>
                  <a:cubicBezTo>
                    <a:pt x="14114" y="87102"/>
                    <a:pt x="12737" y="90402"/>
                    <a:pt x="12508" y="95021"/>
                  </a:cubicBezTo>
                  <a:cubicBezTo>
                    <a:pt x="12393" y="95680"/>
                    <a:pt x="12393" y="95680"/>
                    <a:pt x="12163" y="97660"/>
                  </a:cubicBezTo>
                  <a:cubicBezTo>
                    <a:pt x="11704" y="98980"/>
                    <a:pt x="11131" y="98980"/>
                    <a:pt x="10901" y="98980"/>
                  </a:cubicBezTo>
                  <a:lnTo>
                    <a:pt x="6426" y="98980"/>
                  </a:lnTo>
                  <a:cubicBezTo>
                    <a:pt x="8262" y="89742"/>
                    <a:pt x="9065" y="77204"/>
                    <a:pt x="10098" y="52130"/>
                  </a:cubicBezTo>
                  <a:cubicBezTo>
                    <a:pt x="10901" y="34973"/>
                    <a:pt x="11475" y="20456"/>
                    <a:pt x="12622" y="10559"/>
                  </a:cubicBezTo>
                  <a:cubicBezTo>
                    <a:pt x="12852" y="8579"/>
                    <a:pt x="12852" y="8579"/>
                    <a:pt x="13311" y="8579"/>
                  </a:cubicBezTo>
                  <a:lnTo>
                    <a:pt x="15720" y="8579"/>
                  </a:lnTo>
                  <a:cubicBezTo>
                    <a:pt x="17212" y="8579"/>
                    <a:pt x="18130" y="2640"/>
                    <a:pt x="18130" y="1321"/>
                  </a:cubicBezTo>
                  <a:cubicBezTo>
                    <a:pt x="18130" y="1"/>
                    <a:pt x="18130" y="1"/>
                    <a:pt x="17556" y="1"/>
                  </a:cubicBezTo>
                  <a:close/>
                </a:path>
              </a:pathLst>
            </a:custGeom>
            <a:solidFill>
              <a:srgbClr val="000000"/>
            </a:solidFill>
            <a:ln>
              <a:noFill/>
            </a:ln>
          </p:spPr>
          <p:txBody>
            <a:bodyPr lIns="91425" tIns="91425" rIns="91425" bIns="91425" anchor="ctr" anchorCtr="0">
              <a:noAutofit/>
            </a:bodyPr>
            <a:lstStyle/>
            <a:p>
              <a:endParaRPr/>
            </a:p>
          </p:txBody>
        </p:sp>
        <p:sp>
          <p:nvSpPr>
            <p:cNvPr id="457" name="Shape 457"/>
            <p:cNvSpPr/>
            <p:nvPr/>
          </p:nvSpPr>
          <p:spPr>
            <a:xfrm>
              <a:off x="2085450" y="890800"/>
              <a:ext cx="332775" cy="1897125"/>
            </a:xfrm>
            <a:custGeom>
              <a:avLst/>
              <a:gdLst/>
              <a:ahLst/>
              <a:cxnLst/>
              <a:rect l="0" t="0" r="0" b="0"/>
              <a:pathLst>
                <a:path w="13311" h="75885" extrusionOk="0">
                  <a:moveTo>
                    <a:pt x="574" y="0"/>
                  </a:moveTo>
                  <a:cubicBezTo>
                    <a:pt x="230" y="0"/>
                    <a:pt x="1" y="1320"/>
                    <a:pt x="1" y="2640"/>
                  </a:cubicBezTo>
                  <a:cubicBezTo>
                    <a:pt x="1" y="3960"/>
                    <a:pt x="115" y="4619"/>
                    <a:pt x="345" y="5939"/>
                  </a:cubicBezTo>
                  <a:lnTo>
                    <a:pt x="5852" y="37612"/>
                  </a:lnTo>
                  <a:lnTo>
                    <a:pt x="345" y="69286"/>
                  </a:lnTo>
                  <a:cubicBezTo>
                    <a:pt x="115" y="70605"/>
                    <a:pt x="1" y="71925"/>
                    <a:pt x="1" y="72585"/>
                  </a:cubicBezTo>
                  <a:cubicBezTo>
                    <a:pt x="1" y="74564"/>
                    <a:pt x="230" y="75884"/>
                    <a:pt x="574" y="75884"/>
                  </a:cubicBezTo>
                  <a:cubicBezTo>
                    <a:pt x="804" y="75884"/>
                    <a:pt x="804" y="75224"/>
                    <a:pt x="1148" y="73905"/>
                  </a:cubicBezTo>
                  <a:lnTo>
                    <a:pt x="6656" y="42231"/>
                  </a:lnTo>
                  <a:lnTo>
                    <a:pt x="12049" y="73905"/>
                  </a:lnTo>
                  <a:cubicBezTo>
                    <a:pt x="12393" y="75224"/>
                    <a:pt x="12508" y="75884"/>
                    <a:pt x="12737" y="75884"/>
                  </a:cubicBezTo>
                  <a:cubicBezTo>
                    <a:pt x="13081" y="75884"/>
                    <a:pt x="13311" y="74564"/>
                    <a:pt x="13311" y="72585"/>
                  </a:cubicBezTo>
                  <a:cubicBezTo>
                    <a:pt x="13311" y="71265"/>
                    <a:pt x="13196" y="71265"/>
                    <a:pt x="12852" y="69286"/>
                  </a:cubicBezTo>
                  <a:lnTo>
                    <a:pt x="7459" y="37612"/>
                  </a:lnTo>
                  <a:lnTo>
                    <a:pt x="12852" y="5939"/>
                  </a:lnTo>
                  <a:cubicBezTo>
                    <a:pt x="13196" y="4619"/>
                    <a:pt x="13311" y="3960"/>
                    <a:pt x="13311" y="2640"/>
                  </a:cubicBezTo>
                  <a:cubicBezTo>
                    <a:pt x="13311" y="1320"/>
                    <a:pt x="12967" y="0"/>
                    <a:pt x="12737" y="0"/>
                  </a:cubicBezTo>
                  <a:cubicBezTo>
                    <a:pt x="12508" y="0"/>
                    <a:pt x="12393" y="660"/>
                    <a:pt x="12163" y="1980"/>
                  </a:cubicBezTo>
                  <a:lnTo>
                    <a:pt x="6656" y="33653"/>
                  </a:lnTo>
                  <a:lnTo>
                    <a:pt x="1148" y="1980"/>
                  </a:lnTo>
                  <a:cubicBezTo>
                    <a:pt x="804" y="0"/>
                    <a:pt x="804" y="0"/>
                    <a:pt x="574" y="0"/>
                  </a:cubicBezTo>
                  <a:close/>
                </a:path>
              </a:pathLst>
            </a:custGeom>
            <a:solidFill>
              <a:srgbClr val="000000"/>
            </a:solidFill>
            <a:ln>
              <a:noFill/>
            </a:ln>
          </p:spPr>
          <p:txBody>
            <a:bodyPr lIns="91425" tIns="91425" rIns="91425" bIns="91425" anchor="ctr" anchorCtr="0">
              <a:noAutofit/>
            </a:bodyPr>
            <a:lstStyle/>
            <a:p>
              <a:endParaRPr/>
            </a:p>
          </p:txBody>
        </p:sp>
        <p:sp>
          <p:nvSpPr>
            <p:cNvPr id="458" name="Shape 458"/>
            <p:cNvSpPr/>
            <p:nvPr/>
          </p:nvSpPr>
          <p:spPr>
            <a:xfrm>
              <a:off x="2679250" y="49475"/>
              <a:ext cx="358600" cy="2870400"/>
            </a:xfrm>
            <a:custGeom>
              <a:avLst/>
              <a:gdLst/>
              <a:ahLst/>
              <a:cxnLst/>
              <a:rect l="0" t="0" r="0" b="0"/>
              <a:pathLst>
                <a:path w="14344" h="114816" extrusionOk="0">
                  <a:moveTo>
                    <a:pt x="12049" y="1"/>
                  </a:moveTo>
                  <a:cubicBezTo>
                    <a:pt x="9065" y="1"/>
                    <a:pt x="5852" y="9239"/>
                    <a:pt x="3672" y="23096"/>
                  </a:cubicBezTo>
                  <a:cubicBezTo>
                    <a:pt x="1033" y="40252"/>
                    <a:pt x="0" y="63347"/>
                    <a:pt x="0" y="78524"/>
                  </a:cubicBezTo>
                  <a:cubicBezTo>
                    <a:pt x="0" y="102279"/>
                    <a:pt x="2066" y="114816"/>
                    <a:pt x="5164" y="114816"/>
                  </a:cubicBezTo>
                  <a:cubicBezTo>
                    <a:pt x="9639" y="114816"/>
                    <a:pt x="13196" y="89741"/>
                    <a:pt x="13196" y="85782"/>
                  </a:cubicBezTo>
                  <a:cubicBezTo>
                    <a:pt x="13196" y="85122"/>
                    <a:pt x="13081" y="85122"/>
                    <a:pt x="12966" y="85122"/>
                  </a:cubicBezTo>
                  <a:cubicBezTo>
                    <a:pt x="12852" y="85122"/>
                    <a:pt x="11590" y="85782"/>
                    <a:pt x="10901" y="93041"/>
                  </a:cubicBezTo>
                  <a:cubicBezTo>
                    <a:pt x="9868" y="101619"/>
                    <a:pt x="8606" y="106238"/>
                    <a:pt x="7000" y="106238"/>
                  </a:cubicBezTo>
                  <a:cubicBezTo>
                    <a:pt x="4361" y="106238"/>
                    <a:pt x="2295" y="95020"/>
                    <a:pt x="2295" y="71925"/>
                  </a:cubicBezTo>
                  <a:cubicBezTo>
                    <a:pt x="2295" y="60708"/>
                    <a:pt x="2984" y="41572"/>
                    <a:pt x="4934" y="25075"/>
                  </a:cubicBezTo>
                  <a:cubicBezTo>
                    <a:pt x="6311" y="14517"/>
                    <a:pt x="7918" y="8579"/>
                    <a:pt x="10213" y="8579"/>
                  </a:cubicBezTo>
                  <a:cubicBezTo>
                    <a:pt x="11245" y="8579"/>
                    <a:pt x="11934" y="10558"/>
                    <a:pt x="11934" y="16497"/>
                  </a:cubicBezTo>
                  <a:cubicBezTo>
                    <a:pt x="11934" y="19136"/>
                    <a:pt x="11819" y="21776"/>
                    <a:pt x="11475" y="25735"/>
                  </a:cubicBezTo>
                  <a:cubicBezTo>
                    <a:pt x="11245" y="29694"/>
                    <a:pt x="10901" y="32994"/>
                    <a:pt x="10786" y="34973"/>
                  </a:cubicBezTo>
                  <a:cubicBezTo>
                    <a:pt x="10442" y="38272"/>
                    <a:pt x="10442" y="38272"/>
                    <a:pt x="10442" y="38932"/>
                  </a:cubicBezTo>
                  <a:cubicBezTo>
                    <a:pt x="10442" y="39592"/>
                    <a:pt x="10557" y="39592"/>
                    <a:pt x="10786" y="39592"/>
                  </a:cubicBezTo>
                  <a:cubicBezTo>
                    <a:pt x="11245" y="39592"/>
                    <a:pt x="12278" y="36953"/>
                    <a:pt x="12622" y="33653"/>
                  </a:cubicBezTo>
                  <a:cubicBezTo>
                    <a:pt x="12737" y="32334"/>
                    <a:pt x="13311" y="27055"/>
                    <a:pt x="13655" y="22436"/>
                  </a:cubicBezTo>
                  <a:cubicBezTo>
                    <a:pt x="14343" y="13858"/>
                    <a:pt x="14343" y="11878"/>
                    <a:pt x="14343" y="9898"/>
                  </a:cubicBezTo>
                  <a:cubicBezTo>
                    <a:pt x="14343" y="1320"/>
                    <a:pt x="13311" y="1"/>
                    <a:pt x="12049" y="1"/>
                  </a:cubicBezTo>
                  <a:close/>
                </a:path>
              </a:pathLst>
            </a:custGeom>
            <a:solidFill>
              <a:srgbClr val="000000"/>
            </a:solidFill>
            <a:ln>
              <a:noFill/>
            </a:ln>
          </p:spPr>
          <p:txBody>
            <a:bodyPr lIns="91425" tIns="91425" rIns="91425" bIns="91425" anchor="ctr" anchorCtr="0">
              <a:noAutofit/>
            </a:bodyPr>
            <a:lstStyle/>
            <a:p>
              <a:endParaRPr/>
            </a:p>
          </p:txBody>
        </p:sp>
      </p:grpSp>
      <p:grpSp>
        <p:nvGrpSpPr>
          <p:cNvPr id="459" name="Shape 459"/>
          <p:cNvGrpSpPr/>
          <p:nvPr/>
        </p:nvGrpSpPr>
        <p:grpSpPr>
          <a:xfrm>
            <a:off x="690165" y="3408102"/>
            <a:ext cx="1197327" cy="217266"/>
            <a:chOff x="20450" y="49475"/>
            <a:chExt cx="3003500" cy="2870400"/>
          </a:xfrm>
        </p:grpSpPr>
        <p:sp>
          <p:nvSpPr>
            <p:cNvPr id="460" name="Shape 460"/>
            <p:cNvSpPr/>
            <p:nvPr/>
          </p:nvSpPr>
          <p:spPr>
            <a:xfrm>
              <a:off x="20450" y="131950"/>
              <a:ext cx="385675" cy="2688950"/>
            </a:xfrm>
            <a:custGeom>
              <a:avLst/>
              <a:gdLst/>
              <a:ahLst/>
              <a:cxnLst/>
              <a:rect l="0" t="0" r="0" b="0"/>
              <a:pathLst>
                <a:path w="15427" h="107558" extrusionOk="0">
                  <a:moveTo>
                    <a:pt x="0" y="1"/>
                  </a:moveTo>
                  <a:lnTo>
                    <a:pt x="0" y="5280"/>
                  </a:lnTo>
                  <a:lnTo>
                    <a:pt x="701" y="5280"/>
                  </a:lnTo>
                  <a:cubicBezTo>
                    <a:pt x="2922" y="5280"/>
                    <a:pt x="2922" y="7259"/>
                    <a:pt x="2922" y="12538"/>
                  </a:cubicBezTo>
                  <a:lnTo>
                    <a:pt x="2922" y="95021"/>
                  </a:lnTo>
                  <a:cubicBezTo>
                    <a:pt x="2922" y="100959"/>
                    <a:pt x="2922" y="102939"/>
                    <a:pt x="701" y="102939"/>
                  </a:cubicBezTo>
                  <a:lnTo>
                    <a:pt x="0" y="102939"/>
                  </a:lnTo>
                  <a:lnTo>
                    <a:pt x="0" y="107558"/>
                  </a:lnTo>
                  <a:cubicBezTo>
                    <a:pt x="1052" y="106898"/>
                    <a:pt x="3155" y="106898"/>
                    <a:pt x="4324" y="106898"/>
                  </a:cubicBezTo>
                  <a:cubicBezTo>
                    <a:pt x="5493" y="106898"/>
                    <a:pt x="7947" y="106898"/>
                    <a:pt x="8999" y="107558"/>
                  </a:cubicBezTo>
                  <a:lnTo>
                    <a:pt x="8999" y="102939"/>
                  </a:lnTo>
                  <a:lnTo>
                    <a:pt x="8064" y="102939"/>
                  </a:lnTo>
                  <a:cubicBezTo>
                    <a:pt x="5376" y="102939"/>
                    <a:pt x="5376" y="100299"/>
                    <a:pt x="5376" y="95021"/>
                  </a:cubicBezTo>
                  <a:lnTo>
                    <a:pt x="5376" y="11218"/>
                  </a:lnTo>
                  <a:cubicBezTo>
                    <a:pt x="5376" y="6599"/>
                    <a:pt x="5493" y="5280"/>
                    <a:pt x="6778" y="5280"/>
                  </a:cubicBezTo>
                  <a:lnTo>
                    <a:pt x="9700" y="5280"/>
                  </a:lnTo>
                  <a:cubicBezTo>
                    <a:pt x="13674" y="5280"/>
                    <a:pt x="14258" y="14518"/>
                    <a:pt x="14725" y="35633"/>
                  </a:cubicBezTo>
                  <a:lnTo>
                    <a:pt x="15427" y="35633"/>
                  </a:lnTo>
                  <a:lnTo>
                    <a:pt x="14608" y="1"/>
                  </a:lnTo>
                  <a:close/>
                </a:path>
              </a:pathLst>
            </a:custGeom>
            <a:solidFill>
              <a:srgbClr val="000000"/>
            </a:solidFill>
            <a:ln>
              <a:noFill/>
            </a:ln>
          </p:spPr>
          <p:txBody>
            <a:bodyPr lIns="91425" tIns="91425" rIns="91425" bIns="91425" anchor="ctr" anchorCtr="0">
              <a:noAutofit/>
            </a:bodyPr>
            <a:lstStyle/>
            <a:p>
              <a:endParaRPr/>
            </a:p>
          </p:txBody>
        </p:sp>
        <p:sp>
          <p:nvSpPr>
            <p:cNvPr id="461" name="Shape 461"/>
            <p:cNvSpPr/>
            <p:nvPr/>
          </p:nvSpPr>
          <p:spPr>
            <a:xfrm>
              <a:off x="669050" y="1369200"/>
              <a:ext cx="464575" cy="923825"/>
            </a:xfrm>
            <a:custGeom>
              <a:avLst/>
              <a:gdLst/>
              <a:ahLst/>
              <a:cxnLst/>
              <a:rect l="0" t="0" r="0" b="0"/>
              <a:pathLst>
                <a:path w="18583" h="36953" extrusionOk="0">
                  <a:moveTo>
                    <a:pt x="936" y="0"/>
                  </a:moveTo>
                  <a:cubicBezTo>
                    <a:pt x="468" y="0"/>
                    <a:pt x="1" y="0"/>
                    <a:pt x="1" y="3300"/>
                  </a:cubicBezTo>
                  <a:cubicBezTo>
                    <a:pt x="1" y="6599"/>
                    <a:pt x="468" y="6599"/>
                    <a:pt x="936" y="6599"/>
                  </a:cubicBezTo>
                  <a:lnTo>
                    <a:pt x="17648" y="6599"/>
                  </a:lnTo>
                  <a:cubicBezTo>
                    <a:pt x="17998" y="6599"/>
                    <a:pt x="18582" y="6599"/>
                    <a:pt x="18582" y="3300"/>
                  </a:cubicBezTo>
                  <a:cubicBezTo>
                    <a:pt x="18582" y="0"/>
                    <a:pt x="17998" y="0"/>
                    <a:pt x="17648" y="0"/>
                  </a:cubicBezTo>
                  <a:close/>
                  <a:moveTo>
                    <a:pt x="936" y="31014"/>
                  </a:moveTo>
                  <a:cubicBezTo>
                    <a:pt x="468" y="31014"/>
                    <a:pt x="1" y="31014"/>
                    <a:pt x="1" y="33653"/>
                  </a:cubicBezTo>
                  <a:cubicBezTo>
                    <a:pt x="1" y="36952"/>
                    <a:pt x="468" y="36952"/>
                    <a:pt x="936" y="36952"/>
                  </a:cubicBezTo>
                  <a:lnTo>
                    <a:pt x="17648" y="36952"/>
                  </a:lnTo>
                  <a:cubicBezTo>
                    <a:pt x="17998" y="36952"/>
                    <a:pt x="18582" y="36952"/>
                    <a:pt x="18582" y="33653"/>
                  </a:cubicBezTo>
                  <a:cubicBezTo>
                    <a:pt x="18582" y="31014"/>
                    <a:pt x="17998" y="31014"/>
                    <a:pt x="17648" y="31014"/>
                  </a:cubicBezTo>
                  <a:close/>
                </a:path>
              </a:pathLst>
            </a:custGeom>
            <a:solidFill>
              <a:srgbClr val="000000"/>
            </a:solidFill>
            <a:ln>
              <a:noFill/>
            </a:ln>
          </p:spPr>
          <p:txBody>
            <a:bodyPr lIns="91425" tIns="91425" rIns="91425" bIns="91425" anchor="ctr" anchorCtr="0">
              <a:noAutofit/>
            </a:bodyPr>
            <a:lstStyle/>
            <a:p>
              <a:endParaRPr/>
            </a:p>
          </p:txBody>
        </p:sp>
        <p:sp>
          <p:nvSpPr>
            <p:cNvPr id="462" name="Shape 462"/>
            <p:cNvSpPr/>
            <p:nvPr/>
          </p:nvSpPr>
          <p:spPr>
            <a:xfrm>
              <a:off x="1349800" y="131950"/>
              <a:ext cx="461650" cy="2688950"/>
            </a:xfrm>
            <a:custGeom>
              <a:avLst/>
              <a:gdLst/>
              <a:ahLst/>
              <a:cxnLst/>
              <a:rect l="0" t="0" r="0" b="0"/>
              <a:pathLst>
                <a:path w="18466" h="107558" extrusionOk="0">
                  <a:moveTo>
                    <a:pt x="10519" y="1"/>
                  </a:moveTo>
                  <a:cubicBezTo>
                    <a:pt x="2455" y="1"/>
                    <a:pt x="1403" y="23096"/>
                    <a:pt x="1403" y="24416"/>
                  </a:cubicBezTo>
                  <a:cubicBezTo>
                    <a:pt x="1403" y="25075"/>
                    <a:pt x="1520" y="25735"/>
                    <a:pt x="1754" y="25735"/>
                  </a:cubicBezTo>
                  <a:cubicBezTo>
                    <a:pt x="2338" y="25735"/>
                    <a:pt x="3623" y="21776"/>
                    <a:pt x="3857" y="18477"/>
                  </a:cubicBezTo>
                  <a:cubicBezTo>
                    <a:pt x="4208" y="11878"/>
                    <a:pt x="4208" y="11218"/>
                    <a:pt x="6078" y="9899"/>
                  </a:cubicBezTo>
                  <a:cubicBezTo>
                    <a:pt x="7013" y="8579"/>
                    <a:pt x="7948" y="8579"/>
                    <a:pt x="8883" y="8579"/>
                  </a:cubicBezTo>
                  <a:lnTo>
                    <a:pt x="11454" y="8579"/>
                  </a:lnTo>
                  <a:cubicBezTo>
                    <a:pt x="9701" y="18477"/>
                    <a:pt x="8649" y="40912"/>
                    <a:pt x="8532" y="44211"/>
                  </a:cubicBezTo>
                  <a:lnTo>
                    <a:pt x="7480" y="68626"/>
                  </a:lnTo>
                  <a:cubicBezTo>
                    <a:pt x="7129" y="76544"/>
                    <a:pt x="6662" y="84463"/>
                    <a:pt x="5961" y="91721"/>
                  </a:cubicBezTo>
                  <a:cubicBezTo>
                    <a:pt x="5260" y="98980"/>
                    <a:pt x="5026" y="98980"/>
                    <a:pt x="4325" y="98980"/>
                  </a:cubicBezTo>
                  <a:lnTo>
                    <a:pt x="2455" y="98980"/>
                  </a:lnTo>
                  <a:cubicBezTo>
                    <a:pt x="936" y="98980"/>
                    <a:pt x="1" y="104918"/>
                    <a:pt x="1" y="106238"/>
                  </a:cubicBezTo>
                  <a:cubicBezTo>
                    <a:pt x="1" y="107558"/>
                    <a:pt x="1" y="107558"/>
                    <a:pt x="585" y="107558"/>
                  </a:cubicBezTo>
                  <a:lnTo>
                    <a:pt x="9467" y="107558"/>
                  </a:lnTo>
                  <a:cubicBezTo>
                    <a:pt x="12505" y="107558"/>
                    <a:pt x="15076" y="93701"/>
                    <a:pt x="15076" y="88422"/>
                  </a:cubicBezTo>
                  <a:cubicBezTo>
                    <a:pt x="15076" y="87102"/>
                    <a:pt x="14843" y="87102"/>
                    <a:pt x="14726" y="87102"/>
                  </a:cubicBezTo>
                  <a:cubicBezTo>
                    <a:pt x="14258" y="87102"/>
                    <a:pt x="12973" y="90402"/>
                    <a:pt x="12739" y="95021"/>
                  </a:cubicBezTo>
                  <a:cubicBezTo>
                    <a:pt x="12622" y="95680"/>
                    <a:pt x="12622" y="95680"/>
                    <a:pt x="12389" y="97660"/>
                  </a:cubicBezTo>
                  <a:cubicBezTo>
                    <a:pt x="11804" y="98980"/>
                    <a:pt x="11337" y="98980"/>
                    <a:pt x="10986" y="98980"/>
                  </a:cubicBezTo>
                  <a:lnTo>
                    <a:pt x="6545" y="98980"/>
                  </a:lnTo>
                  <a:cubicBezTo>
                    <a:pt x="8298" y="89742"/>
                    <a:pt x="9116" y="77204"/>
                    <a:pt x="10285" y="52130"/>
                  </a:cubicBezTo>
                  <a:cubicBezTo>
                    <a:pt x="10986" y="34973"/>
                    <a:pt x="11687" y="20456"/>
                    <a:pt x="12739" y="10559"/>
                  </a:cubicBezTo>
                  <a:cubicBezTo>
                    <a:pt x="12973" y="8579"/>
                    <a:pt x="13090" y="8579"/>
                    <a:pt x="13557" y="8579"/>
                  </a:cubicBezTo>
                  <a:lnTo>
                    <a:pt x="16011" y="8579"/>
                  </a:lnTo>
                  <a:cubicBezTo>
                    <a:pt x="17531" y="8579"/>
                    <a:pt x="18466" y="2640"/>
                    <a:pt x="18466" y="1321"/>
                  </a:cubicBezTo>
                  <a:cubicBezTo>
                    <a:pt x="18466" y="1"/>
                    <a:pt x="18349" y="1"/>
                    <a:pt x="17764" y="1"/>
                  </a:cubicBezTo>
                  <a:close/>
                </a:path>
              </a:pathLst>
            </a:custGeom>
            <a:solidFill>
              <a:srgbClr val="000000"/>
            </a:solidFill>
            <a:ln>
              <a:noFill/>
            </a:ln>
          </p:spPr>
          <p:txBody>
            <a:bodyPr lIns="91425" tIns="91425" rIns="91425" bIns="91425" anchor="ctr" anchorCtr="0">
              <a:noAutofit/>
            </a:bodyPr>
            <a:lstStyle/>
            <a:p>
              <a:endParaRPr/>
            </a:p>
          </p:txBody>
        </p:sp>
        <p:sp>
          <p:nvSpPr>
            <p:cNvPr id="463" name="Shape 463"/>
            <p:cNvSpPr/>
            <p:nvPr/>
          </p:nvSpPr>
          <p:spPr>
            <a:xfrm>
              <a:off x="2056850" y="890800"/>
              <a:ext cx="336025" cy="1897125"/>
            </a:xfrm>
            <a:custGeom>
              <a:avLst/>
              <a:gdLst/>
              <a:ahLst/>
              <a:cxnLst/>
              <a:rect l="0" t="0" r="0" b="0"/>
              <a:pathLst>
                <a:path w="13441" h="75885" extrusionOk="0">
                  <a:moveTo>
                    <a:pt x="585" y="0"/>
                  </a:moveTo>
                  <a:cubicBezTo>
                    <a:pt x="234" y="0"/>
                    <a:pt x="0" y="1320"/>
                    <a:pt x="0" y="2640"/>
                  </a:cubicBezTo>
                  <a:cubicBezTo>
                    <a:pt x="0" y="3960"/>
                    <a:pt x="117" y="4619"/>
                    <a:pt x="351" y="5939"/>
                  </a:cubicBezTo>
                  <a:lnTo>
                    <a:pt x="5961" y="37612"/>
                  </a:lnTo>
                  <a:lnTo>
                    <a:pt x="351" y="69286"/>
                  </a:lnTo>
                  <a:cubicBezTo>
                    <a:pt x="117" y="70605"/>
                    <a:pt x="0" y="71925"/>
                    <a:pt x="0" y="72585"/>
                  </a:cubicBezTo>
                  <a:cubicBezTo>
                    <a:pt x="0" y="74564"/>
                    <a:pt x="234" y="75884"/>
                    <a:pt x="585" y="75884"/>
                  </a:cubicBezTo>
                  <a:cubicBezTo>
                    <a:pt x="819" y="75884"/>
                    <a:pt x="819" y="75224"/>
                    <a:pt x="1169" y="73905"/>
                  </a:cubicBezTo>
                  <a:lnTo>
                    <a:pt x="6662" y="42231"/>
                  </a:lnTo>
                  <a:lnTo>
                    <a:pt x="12271" y="73905"/>
                  </a:lnTo>
                  <a:cubicBezTo>
                    <a:pt x="12622" y="75224"/>
                    <a:pt x="12739" y="75884"/>
                    <a:pt x="12973" y="75884"/>
                  </a:cubicBezTo>
                  <a:cubicBezTo>
                    <a:pt x="13206" y="75884"/>
                    <a:pt x="13440" y="74564"/>
                    <a:pt x="13440" y="72585"/>
                  </a:cubicBezTo>
                  <a:cubicBezTo>
                    <a:pt x="13440" y="71265"/>
                    <a:pt x="13440" y="71265"/>
                    <a:pt x="13090" y="69286"/>
                  </a:cubicBezTo>
                  <a:lnTo>
                    <a:pt x="7597" y="37612"/>
                  </a:lnTo>
                  <a:lnTo>
                    <a:pt x="13090" y="5939"/>
                  </a:lnTo>
                  <a:cubicBezTo>
                    <a:pt x="13440" y="4619"/>
                    <a:pt x="13440" y="3960"/>
                    <a:pt x="13440" y="2640"/>
                  </a:cubicBezTo>
                  <a:cubicBezTo>
                    <a:pt x="13440" y="1320"/>
                    <a:pt x="13206" y="0"/>
                    <a:pt x="12973" y="0"/>
                  </a:cubicBezTo>
                  <a:cubicBezTo>
                    <a:pt x="12739" y="0"/>
                    <a:pt x="12622" y="660"/>
                    <a:pt x="12271" y="1980"/>
                  </a:cubicBezTo>
                  <a:lnTo>
                    <a:pt x="6779" y="33653"/>
                  </a:lnTo>
                  <a:lnTo>
                    <a:pt x="1169" y="1980"/>
                  </a:lnTo>
                  <a:cubicBezTo>
                    <a:pt x="819" y="0"/>
                    <a:pt x="819" y="0"/>
                    <a:pt x="585" y="0"/>
                  </a:cubicBezTo>
                  <a:close/>
                </a:path>
              </a:pathLst>
            </a:custGeom>
            <a:solidFill>
              <a:srgbClr val="000000"/>
            </a:solidFill>
            <a:ln>
              <a:noFill/>
            </a:ln>
          </p:spPr>
          <p:txBody>
            <a:bodyPr lIns="91425" tIns="91425" rIns="91425" bIns="91425" anchor="ctr" anchorCtr="0">
              <a:noAutofit/>
            </a:bodyPr>
            <a:lstStyle/>
            <a:p>
              <a:endParaRPr/>
            </a:p>
          </p:txBody>
        </p:sp>
        <p:sp>
          <p:nvSpPr>
            <p:cNvPr id="464" name="Shape 464"/>
            <p:cNvSpPr/>
            <p:nvPr/>
          </p:nvSpPr>
          <p:spPr>
            <a:xfrm>
              <a:off x="2661625" y="49475"/>
              <a:ext cx="362325" cy="2870400"/>
            </a:xfrm>
            <a:custGeom>
              <a:avLst/>
              <a:gdLst/>
              <a:ahLst/>
              <a:cxnLst/>
              <a:rect l="0" t="0" r="0" b="0"/>
              <a:pathLst>
                <a:path w="14493" h="114816" extrusionOk="0">
                  <a:moveTo>
                    <a:pt x="12272" y="1"/>
                  </a:moveTo>
                  <a:cubicBezTo>
                    <a:pt x="9117" y="1"/>
                    <a:pt x="5844" y="9239"/>
                    <a:pt x="3741" y="23096"/>
                  </a:cubicBezTo>
                  <a:cubicBezTo>
                    <a:pt x="1053" y="40252"/>
                    <a:pt x="1" y="63347"/>
                    <a:pt x="1" y="78524"/>
                  </a:cubicBezTo>
                  <a:cubicBezTo>
                    <a:pt x="1" y="102279"/>
                    <a:pt x="1988" y="114816"/>
                    <a:pt x="5260" y="114816"/>
                  </a:cubicBezTo>
                  <a:cubicBezTo>
                    <a:pt x="9701" y="114816"/>
                    <a:pt x="13441" y="89741"/>
                    <a:pt x="13441" y="85782"/>
                  </a:cubicBezTo>
                  <a:cubicBezTo>
                    <a:pt x="13441" y="85122"/>
                    <a:pt x="13324" y="85122"/>
                    <a:pt x="13207" y="85122"/>
                  </a:cubicBezTo>
                  <a:cubicBezTo>
                    <a:pt x="12973" y="85122"/>
                    <a:pt x="11805" y="85782"/>
                    <a:pt x="10986" y="93041"/>
                  </a:cubicBezTo>
                  <a:cubicBezTo>
                    <a:pt x="10052" y="101619"/>
                    <a:pt x="8766" y="106238"/>
                    <a:pt x="7130" y="106238"/>
                  </a:cubicBezTo>
                  <a:cubicBezTo>
                    <a:pt x="4442" y="106238"/>
                    <a:pt x="2338" y="95020"/>
                    <a:pt x="2338" y="71925"/>
                  </a:cubicBezTo>
                  <a:cubicBezTo>
                    <a:pt x="2338" y="60708"/>
                    <a:pt x="2923" y="41572"/>
                    <a:pt x="5026" y="25075"/>
                  </a:cubicBezTo>
                  <a:cubicBezTo>
                    <a:pt x="6312" y="14517"/>
                    <a:pt x="7948" y="8579"/>
                    <a:pt x="10402" y="8579"/>
                  </a:cubicBezTo>
                  <a:cubicBezTo>
                    <a:pt x="11454" y="8579"/>
                    <a:pt x="12155" y="10558"/>
                    <a:pt x="12155" y="16497"/>
                  </a:cubicBezTo>
                  <a:cubicBezTo>
                    <a:pt x="12155" y="19136"/>
                    <a:pt x="12038" y="21776"/>
                    <a:pt x="11688" y="25735"/>
                  </a:cubicBezTo>
                  <a:cubicBezTo>
                    <a:pt x="11454" y="29694"/>
                    <a:pt x="11103" y="32994"/>
                    <a:pt x="10870" y="34973"/>
                  </a:cubicBezTo>
                  <a:cubicBezTo>
                    <a:pt x="10636" y="38272"/>
                    <a:pt x="10636" y="38272"/>
                    <a:pt x="10636" y="38932"/>
                  </a:cubicBezTo>
                  <a:cubicBezTo>
                    <a:pt x="10636" y="39592"/>
                    <a:pt x="10753" y="39592"/>
                    <a:pt x="10870" y="39592"/>
                  </a:cubicBezTo>
                  <a:cubicBezTo>
                    <a:pt x="11454" y="39592"/>
                    <a:pt x="12389" y="36953"/>
                    <a:pt x="12856" y="33653"/>
                  </a:cubicBezTo>
                  <a:cubicBezTo>
                    <a:pt x="12973" y="32334"/>
                    <a:pt x="13558" y="27055"/>
                    <a:pt x="13908" y="22436"/>
                  </a:cubicBezTo>
                  <a:cubicBezTo>
                    <a:pt x="14492" y="13858"/>
                    <a:pt x="14492" y="11878"/>
                    <a:pt x="14492" y="9898"/>
                  </a:cubicBezTo>
                  <a:cubicBezTo>
                    <a:pt x="14492" y="1320"/>
                    <a:pt x="13441" y="1"/>
                    <a:pt x="12272" y="1"/>
                  </a:cubicBezTo>
                  <a:close/>
                </a:path>
              </a:pathLst>
            </a:custGeom>
            <a:solidFill>
              <a:srgbClr val="000000"/>
            </a:solidFill>
            <a:ln>
              <a:noFill/>
            </a:ln>
          </p:spPr>
          <p:txBody>
            <a:bodyPr lIns="91425" tIns="91425" rIns="91425" bIns="91425" anchor="ctr" anchorCtr="0">
              <a:noAutofit/>
            </a:bodyPr>
            <a:lstStyle/>
            <a:p>
              <a:endParaRPr/>
            </a:p>
          </p:txBody>
        </p:sp>
      </p:grpSp>
      <p:sp>
        <p:nvSpPr>
          <p:cNvPr id="465" name="Shape 465"/>
          <p:cNvSpPr/>
          <p:nvPr/>
        </p:nvSpPr>
        <p:spPr>
          <a:xfrm>
            <a:off x="674765" y="4427630"/>
            <a:ext cx="226087" cy="228821"/>
          </a:xfrm>
          <a:custGeom>
            <a:avLst/>
            <a:gdLst/>
            <a:ahLst/>
            <a:cxnLst/>
            <a:rect l="0" t="0" r="0" b="0"/>
            <a:pathLst>
              <a:path w="151050" h="120117" extrusionOk="0">
                <a:moveTo>
                  <a:pt x="86176" y="0"/>
                </a:moveTo>
                <a:cubicBezTo>
                  <a:pt x="19366" y="0"/>
                  <a:pt x="10652" y="25792"/>
                  <a:pt x="10652" y="27266"/>
                </a:cubicBezTo>
                <a:cubicBezTo>
                  <a:pt x="10652" y="28003"/>
                  <a:pt x="11620" y="28740"/>
                  <a:pt x="13556" y="28740"/>
                </a:cubicBezTo>
                <a:cubicBezTo>
                  <a:pt x="18398" y="28740"/>
                  <a:pt x="29049" y="24318"/>
                  <a:pt x="30017" y="20634"/>
                </a:cubicBezTo>
                <a:cubicBezTo>
                  <a:pt x="33890" y="13265"/>
                  <a:pt x="33890" y="12528"/>
                  <a:pt x="48414" y="11054"/>
                </a:cubicBezTo>
                <a:cubicBezTo>
                  <a:pt x="57128" y="9580"/>
                  <a:pt x="64874" y="9580"/>
                  <a:pt x="72620" y="9580"/>
                </a:cubicBezTo>
                <a:lnTo>
                  <a:pt x="93922" y="9580"/>
                </a:lnTo>
                <a:cubicBezTo>
                  <a:pt x="78430" y="20634"/>
                  <a:pt x="70684" y="45689"/>
                  <a:pt x="69716" y="49373"/>
                </a:cubicBezTo>
                <a:lnTo>
                  <a:pt x="60033" y="76639"/>
                </a:lnTo>
                <a:cubicBezTo>
                  <a:pt x="57128" y="85482"/>
                  <a:pt x="53255" y="94325"/>
                  <a:pt x="48414" y="102431"/>
                </a:cubicBezTo>
                <a:cubicBezTo>
                  <a:pt x="41636" y="110537"/>
                  <a:pt x="40668" y="110537"/>
                  <a:pt x="33890" y="110537"/>
                </a:cubicBezTo>
                <a:lnTo>
                  <a:pt x="18398" y="110537"/>
                </a:lnTo>
                <a:cubicBezTo>
                  <a:pt x="6779" y="110537"/>
                  <a:pt x="1" y="117169"/>
                  <a:pt x="1" y="118643"/>
                </a:cubicBezTo>
                <a:cubicBezTo>
                  <a:pt x="1" y="120117"/>
                  <a:pt x="1" y="120117"/>
                  <a:pt x="4842" y="120117"/>
                </a:cubicBezTo>
                <a:lnTo>
                  <a:pt x="76493" y="120117"/>
                </a:lnTo>
                <a:cubicBezTo>
                  <a:pt x="102637" y="120117"/>
                  <a:pt x="123938" y="104641"/>
                  <a:pt x="123938" y="98746"/>
                </a:cubicBezTo>
                <a:cubicBezTo>
                  <a:pt x="123938" y="97272"/>
                  <a:pt x="122002" y="97272"/>
                  <a:pt x="121034" y="97272"/>
                </a:cubicBezTo>
                <a:cubicBezTo>
                  <a:pt x="117160" y="97272"/>
                  <a:pt x="105541" y="100957"/>
                  <a:pt x="103605" y="106115"/>
                </a:cubicBezTo>
                <a:cubicBezTo>
                  <a:pt x="103605" y="106852"/>
                  <a:pt x="103605" y="106852"/>
                  <a:pt x="101668" y="109063"/>
                </a:cubicBezTo>
                <a:cubicBezTo>
                  <a:pt x="96827" y="110537"/>
                  <a:pt x="91986" y="110537"/>
                  <a:pt x="90049" y="110537"/>
                </a:cubicBezTo>
                <a:lnTo>
                  <a:pt x="52287" y="110537"/>
                </a:lnTo>
                <a:cubicBezTo>
                  <a:pt x="67779" y="100220"/>
                  <a:pt x="74557" y="86219"/>
                  <a:pt x="84240" y="58216"/>
                </a:cubicBezTo>
                <a:cubicBezTo>
                  <a:pt x="90049" y="39056"/>
                  <a:pt x="95859" y="22844"/>
                  <a:pt x="104573" y="11791"/>
                </a:cubicBezTo>
                <a:cubicBezTo>
                  <a:pt x="106510" y="9580"/>
                  <a:pt x="106510" y="9580"/>
                  <a:pt x="111351" y="9580"/>
                </a:cubicBezTo>
                <a:lnTo>
                  <a:pt x="131684" y="9580"/>
                </a:lnTo>
                <a:cubicBezTo>
                  <a:pt x="143304" y="9580"/>
                  <a:pt x="151050" y="2948"/>
                  <a:pt x="151050" y="1474"/>
                </a:cubicBezTo>
                <a:cubicBezTo>
                  <a:pt x="151050" y="0"/>
                  <a:pt x="151050" y="0"/>
                  <a:pt x="146208" y="0"/>
                </a:cubicBezTo>
                <a:close/>
              </a:path>
            </a:pathLst>
          </a:custGeom>
          <a:solidFill>
            <a:srgbClr val="000000"/>
          </a:solidFill>
          <a:ln>
            <a:noFill/>
          </a:ln>
        </p:spPr>
        <p:txBody>
          <a:bodyPr lIns="91425" tIns="91425" rIns="91425" bIns="91425" anchor="ctr" anchorCtr="0">
            <a:noAutofit/>
          </a:bodyPr>
          <a:lstStyle/>
          <a:p>
            <a:endParaRPr/>
          </a:p>
        </p:txBody>
      </p:sp>
      <p:sp>
        <p:nvSpPr>
          <p:cNvPr id="466" name="Shape 466"/>
          <p:cNvSpPr/>
          <p:nvPr/>
        </p:nvSpPr>
        <p:spPr>
          <a:xfrm>
            <a:off x="659912" y="3918416"/>
            <a:ext cx="177706" cy="245668"/>
          </a:xfrm>
          <a:custGeom>
            <a:avLst/>
            <a:gdLst/>
            <a:ahLst/>
            <a:cxnLst/>
            <a:rect l="0" t="0" r="0" b="0"/>
            <a:pathLst>
              <a:path w="130598" h="128960" extrusionOk="0">
                <a:moveTo>
                  <a:pt x="110747" y="1"/>
                </a:moveTo>
                <a:cubicBezTo>
                  <a:pt x="82538" y="1"/>
                  <a:pt x="53284" y="11054"/>
                  <a:pt x="34478" y="26529"/>
                </a:cubicBezTo>
                <a:cubicBezTo>
                  <a:pt x="9404" y="45689"/>
                  <a:pt x="1" y="71481"/>
                  <a:pt x="1" y="88430"/>
                </a:cubicBezTo>
                <a:cubicBezTo>
                  <a:pt x="1" y="114959"/>
                  <a:pt x="18807" y="128960"/>
                  <a:pt x="48060" y="128960"/>
                </a:cubicBezTo>
                <a:cubicBezTo>
                  <a:pt x="87762" y="128960"/>
                  <a:pt x="121195" y="100957"/>
                  <a:pt x="121195" y="96536"/>
                </a:cubicBezTo>
                <a:cubicBezTo>
                  <a:pt x="121195" y="95799"/>
                  <a:pt x="120150" y="95799"/>
                  <a:pt x="119105" y="95799"/>
                </a:cubicBezTo>
                <a:cubicBezTo>
                  <a:pt x="117015" y="95799"/>
                  <a:pt x="106568" y="96536"/>
                  <a:pt x="99254" y="104642"/>
                </a:cubicBezTo>
                <a:cubicBezTo>
                  <a:pt x="90896" y="114222"/>
                  <a:pt x="78359" y="119380"/>
                  <a:pt x="64777" y="119380"/>
                </a:cubicBezTo>
                <a:cubicBezTo>
                  <a:pt x="40747" y="119380"/>
                  <a:pt x="21941" y="106853"/>
                  <a:pt x="21941" y="81061"/>
                </a:cubicBezTo>
                <a:cubicBezTo>
                  <a:pt x="21941" y="68533"/>
                  <a:pt x="27165" y="47163"/>
                  <a:pt x="44926" y="28740"/>
                </a:cubicBezTo>
                <a:cubicBezTo>
                  <a:pt x="57463" y="16213"/>
                  <a:pt x="72090" y="10317"/>
                  <a:pt x="94030" y="10317"/>
                </a:cubicBezTo>
                <a:cubicBezTo>
                  <a:pt x="103433" y="10317"/>
                  <a:pt x="109702" y="11791"/>
                  <a:pt x="109702" y="19160"/>
                </a:cubicBezTo>
                <a:cubicBezTo>
                  <a:pt x="109702" y="22108"/>
                  <a:pt x="107612" y="25056"/>
                  <a:pt x="105523" y="29477"/>
                </a:cubicBezTo>
                <a:cubicBezTo>
                  <a:pt x="102389" y="33899"/>
                  <a:pt x="100299" y="37583"/>
                  <a:pt x="98210" y="39794"/>
                </a:cubicBezTo>
                <a:cubicBezTo>
                  <a:pt x="96120" y="43478"/>
                  <a:pt x="96120" y="43478"/>
                  <a:pt x="96120" y="43478"/>
                </a:cubicBezTo>
                <a:cubicBezTo>
                  <a:pt x="96120" y="44952"/>
                  <a:pt x="97165" y="44952"/>
                  <a:pt x="98210" y="44952"/>
                </a:cubicBezTo>
                <a:cubicBezTo>
                  <a:pt x="103433" y="44952"/>
                  <a:pt x="111792" y="42005"/>
                  <a:pt x="115971" y="38320"/>
                </a:cubicBezTo>
                <a:cubicBezTo>
                  <a:pt x="117015" y="36846"/>
                  <a:pt x="122239" y="30951"/>
                  <a:pt x="124329" y="25793"/>
                </a:cubicBezTo>
                <a:cubicBezTo>
                  <a:pt x="130598" y="16213"/>
                  <a:pt x="130598" y="14002"/>
                  <a:pt x="130598" y="11791"/>
                </a:cubicBezTo>
                <a:cubicBezTo>
                  <a:pt x="130598" y="2211"/>
                  <a:pt x="121195" y="1"/>
                  <a:pt x="110747" y="1"/>
                </a:cubicBezTo>
                <a:close/>
              </a:path>
            </a:pathLst>
          </a:custGeom>
          <a:solidFill>
            <a:srgbClr val="000000"/>
          </a:solidFill>
          <a:ln>
            <a:noFill/>
          </a:ln>
        </p:spPr>
        <p:txBody>
          <a:bodyPr lIns="91425" tIns="91425" rIns="91425" bIns="91425" anchor="ctr" anchorCtr="0">
            <a:noAutofit/>
          </a:bodyPr>
          <a:lstStyle/>
          <a:p>
            <a:endParaRPr/>
          </a:p>
        </p:txBody>
      </p:sp>
      <p:sp>
        <p:nvSpPr>
          <p:cNvPr id="467" name="Shape 467"/>
          <p:cNvSpPr/>
          <p:nvPr/>
        </p:nvSpPr>
        <p:spPr>
          <a:xfrm>
            <a:off x="5379328" y="2775708"/>
            <a:ext cx="2857500" cy="1257299"/>
          </a:xfrm>
          <a:prstGeom prst="rect">
            <a:avLst/>
          </a:prstGeom>
          <a:blipFill>
            <a:blip r:embed="rId3"/>
            <a:stretch>
              <a:fillRect/>
            </a:stretch>
          </a:blipFill>
        </p:spPr>
      </p:sp>
      <p:sp>
        <p:nvSpPr>
          <p:cNvPr id="468" name="Shape 468"/>
          <p:cNvSpPr/>
          <p:nvPr/>
        </p:nvSpPr>
        <p:spPr>
          <a:xfrm>
            <a:off x="5055725" y="4798314"/>
            <a:ext cx="3949699" cy="927100"/>
          </a:xfrm>
          <a:prstGeom prst="rect">
            <a:avLst/>
          </a:prstGeom>
          <a:blipFill>
            <a:blip r:embed="rId4"/>
            <a:stretch>
              <a:fillRect/>
            </a:stretch>
          </a:blipFill>
        </p:spPr>
      </p:sp>
      <p:sp>
        <p:nvSpPr>
          <p:cNvPr id="469" name="Shape 469"/>
          <p:cNvSpPr/>
          <p:nvPr/>
        </p:nvSpPr>
        <p:spPr>
          <a:xfrm>
            <a:off x="865958" y="5282285"/>
            <a:ext cx="3733799" cy="254000"/>
          </a:xfrm>
          <a:prstGeom prst="rect">
            <a:avLst/>
          </a:prstGeom>
          <a:blipFill>
            <a:blip r:embed="rId5"/>
            <a:stretch>
              <a:fillRect/>
            </a:stretch>
          </a:blipFill>
        </p:spPr>
      </p:sp>
      <p:sp>
        <p:nvSpPr>
          <p:cNvPr id="470" name="Shape 470"/>
          <p:cNvSpPr/>
          <p:nvPr/>
        </p:nvSpPr>
        <p:spPr>
          <a:xfrm>
            <a:off x="823742" y="5532682"/>
            <a:ext cx="2616199" cy="342900"/>
          </a:xfrm>
          <a:prstGeom prst="rect">
            <a:avLst/>
          </a:prstGeom>
          <a:blipFill>
            <a:blip r:embed="rId6"/>
            <a:stretch>
              <a:fillRect/>
            </a:stretch>
          </a:blipFill>
        </p:spPr>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Possible Individual Workload Metrics: </a:t>
            </a:r>
            <a:r>
              <a:rPr lang="en-US" sz="2400" b="1" i="0" u="none" strike="noStrike" cap="none" baseline="0">
                <a:solidFill>
                  <a:srgbClr val="FF0000"/>
                </a:solidFill>
                <a:latin typeface="Arial"/>
                <a:ea typeface="Arial"/>
                <a:cs typeface="Arial"/>
                <a:sym typeface="Arial"/>
              </a:rPr>
              <a:t>Needs Updating</a:t>
            </a:r>
          </a:p>
        </p:txBody>
      </p:sp>
      <p:sp>
        <p:nvSpPr>
          <p:cNvPr id="477" name="Shape 477"/>
          <p:cNvSpPr txBox="1">
            <a:spLocks noGrp="1"/>
          </p:cNvSpPr>
          <p:nvPr>
            <p:ph type="body" idx="1"/>
          </p:nvPr>
        </p:nvSpPr>
        <p:spPr>
          <a:xfrm>
            <a:off x="549275" y="1600200"/>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Channel conflicts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Code DiTG edges for channel type (visual, aural)</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If input vector to M</a:t>
            </a:r>
            <a:r>
              <a:rPr lang="en-US" sz="2200" b="0" i="0" u="none" strike="noStrike" cap="none" baseline="-25000">
                <a:solidFill>
                  <a:srgbClr val="595959"/>
                </a:solidFill>
                <a:latin typeface="Arial"/>
                <a:ea typeface="Arial"/>
                <a:cs typeface="Arial"/>
                <a:sym typeface="Arial"/>
              </a:rPr>
              <a:t>i</a:t>
            </a:r>
            <a:r>
              <a:rPr lang="en-US" sz="2200" b="0" i="0" u="none" strike="noStrike" cap="none" baseline="0">
                <a:solidFill>
                  <a:srgbClr val="595959"/>
                </a:solidFill>
                <a:latin typeface="Arial"/>
                <a:ea typeface="Arial"/>
                <a:cs typeface="Arial"/>
                <a:sym typeface="Arial"/>
              </a:rPr>
              <a:t> uses multiple channels, W</a:t>
            </a:r>
            <a:r>
              <a:rPr lang="en-US" sz="2200" b="0" i="0" u="none" strike="noStrike" cap="none" baseline="-25000">
                <a:solidFill>
                  <a:srgbClr val="595959"/>
                </a:solidFill>
                <a:latin typeface="Arial"/>
                <a:ea typeface="Arial"/>
                <a:cs typeface="Arial"/>
                <a:sym typeface="Arial"/>
              </a:rPr>
              <a:t>i</a:t>
            </a:r>
            <a:r>
              <a:rPr lang="en-US" sz="2200" b="0" i="0" u="none" strike="noStrike" cap="none" baseline="0">
                <a:solidFill>
                  <a:srgbClr val="595959"/>
                </a:solidFill>
                <a:latin typeface="Arial"/>
                <a:ea typeface="Arial"/>
                <a:cs typeface="Arial"/>
                <a:sym typeface="Arial"/>
              </a:rPr>
              <a:t>++</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Task complexity</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For event X, longest path through DiRG</a:t>
            </a:r>
          </a:p>
          <a:p>
            <a:pPr marL="968375" marR="0" lvl="2" indent="-282575" algn="l" rtl="0">
              <a:spcBef>
                <a:spcPts val="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Long paths imply long task sequence to remember</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For event X, maximum DiRG transitions per unit time</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Solution complexity</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What is algorithmic (space and time) complexity required to transition from s \in S</a:t>
            </a:r>
          </a:p>
          <a:p>
            <a:endParaRPr lang="en-US" sz="2200" b="0" i="0" u="none" strike="noStrike" cap="none" baseline="0">
              <a:solidFill>
                <a:srgbClr val="595959"/>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Possible Team  </a:t>
            </a:r>
            <a:br>
              <a:rPr lang="en-US" sz="4600" b="0" i="0" u="none" strike="noStrike" cap="none" baseline="0">
                <a:solidFill>
                  <a:schemeClr val="accent1"/>
                </a:solidFill>
                <a:latin typeface="Arial"/>
                <a:ea typeface="Arial"/>
                <a:cs typeface="Arial"/>
                <a:sym typeface="Arial"/>
              </a:rPr>
            </a:br>
            <a:r>
              <a:rPr lang="en-US" sz="4600" b="0" i="0" u="none" strike="noStrike" cap="none" baseline="0">
                <a:solidFill>
                  <a:schemeClr val="accent1"/>
                </a:solidFill>
                <a:latin typeface="Arial"/>
                <a:ea typeface="Arial"/>
                <a:cs typeface="Arial"/>
                <a:sym typeface="Arial"/>
              </a:rPr>
              <a:t>Workload Metrics: </a:t>
            </a:r>
            <a:r>
              <a:rPr lang="en-US" sz="2400" b="1" i="0" u="none" strike="noStrike" cap="none" baseline="0">
                <a:solidFill>
                  <a:srgbClr val="FF0000"/>
                </a:solidFill>
                <a:latin typeface="Arial"/>
                <a:ea typeface="Arial"/>
                <a:cs typeface="Arial"/>
                <a:sym typeface="Arial"/>
              </a:rPr>
              <a:t>Needs Updating</a:t>
            </a:r>
          </a:p>
        </p:txBody>
      </p:sp>
      <p:sp>
        <p:nvSpPr>
          <p:cNvPr id="483" name="Shape 483"/>
          <p:cNvSpPr txBox="1">
            <a:spLocks noGrp="1"/>
          </p:cNvSpPr>
          <p:nvPr>
            <p:ph type="body" idx="1"/>
          </p:nvPr>
        </p:nvSpPr>
        <p:spPr>
          <a:xfrm>
            <a:off x="549275" y="1600200"/>
            <a:ext cx="8042276" cy="4343400"/>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Task complexity</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For event X, count longest path through DiTG</a:t>
            </a:r>
          </a:p>
          <a:p>
            <a:pPr marL="968375" marR="0" lvl="2" indent="-282575" algn="l" rtl="0">
              <a:spcBef>
                <a:spcPts val="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Long paths imply long task sequence to remember</a:t>
            </a:r>
          </a:p>
          <a:p>
            <a:pPr marL="968375" marR="0" lvl="2" indent="-282575" algn="l" rtl="0">
              <a:spcBef>
                <a:spcPts val="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Long paths imply large group coordination</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Maximum size of data-pipe between actors</a:t>
            </a:r>
          </a:p>
          <a:p>
            <a:pPr marL="968375" marR="0" lvl="2" indent="-282575" algn="l" rtl="0">
              <a:spcBef>
                <a:spcPts val="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Many bits imply much information sharing</a:t>
            </a:r>
          </a:p>
          <a:p>
            <a:pPr marL="349250" marR="0" lvl="0" indent="-349250" algn="l" rtl="0">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Temporal complexity</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Maximum size of delta clock priority queue</a:t>
            </a:r>
          </a:p>
          <a:p>
            <a:pPr marL="968375" marR="0" lvl="2" indent="-282575" algn="l" rtl="0">
              <a:spcBef>
                <a:spcPts val="6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Large size implies large sequencing requirements</a:t>
            </a:r>
          </a:p>
          <a:p>
            <a:pPr marL="685800" marR="0" lvl="1" indent="-342900" algn="l" rtl="0">
              <a:spcBef>
                <a:spcPts val="600"/>
              </a:spcBef>
              <a:buClr>
                <a:srgbClr val="205C77"/>
              </a:buClr>
              <a:buSzPct val="109848"/>
              <a:buFont typeface="Arial"/>
              <a:buChar char="•"/>
            </a:pPr>
            <a:r>
              <a:rPr lang="en-US" sz="2200" b="0" i="0" u="none" strike="noStrike" cap="none" baseline="0">
                <a:solidFill>
                  <a:srgbClr val="595959"/>
                </a:solidFill>
                <a:latin typeface="Arial"/>
                <a:ea typeface="Arial"/>
                <a:cs typeface="Arial"/>
                <a:sym typeface="Arial"/>
              </a:rPr>
              <a:t>Maximum DiTG or DiRG transitions per unit time</a:t>
            </a:r>
          </a:p>
          <a:p>
            <a:endParaRPr lang="en-US" sz="2200" b="0" i="0" u="none" strike="noStrike" cap="none" baseline="0">
              <a:solidFill>
                <a:srgbClr val="595959"/>
              </a:solidFill>
              <a:latin typeface="Arial"/>
              <a:ea typeface="Arial"/>
              <a:cs typeface="Arial"/>
              <a:sym typeface="Arial"/>
            </a:endParaRPr>
          </a:p>
          <a:p>
            <a:endParaRPr lang="en-US" sz="2200" b="0" i="0" u="none" strike="noStrike" cap="none" baseline="0">
              <a:solidFill>
                <a:srgbClr val="595959"/>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12107" y="2115269"/>
                <a:ext cx="9144000" cy="523220"/>
              </a:xfrm>
              <a:prstGeom prst="rect">
                <a:avLst/>
              </a:prstGeom>
              <a:noFill/>
            </p:spPr>
            <p:txBody>
              <a:bodyPr wrap="square" rtlCol="0">
                <a:spAutoFit/>
              </a:bodyPr>
              <a:lstStyle/>
              <a:p>
                <a:pPr algn="ctr"/>
                <a:r>
                  <a:rPr lang="en-US" sz="2800" dirty="0" smtClean="0"/>
                  <a:t>(</a:t>
                </a:r>
                <a14:m>
                  <m:oMath xmlns:m="http://schemas.openxmlformats.org/officeDocument/2006/math">
                    <m:r>
                      <m:rPr>
                        <m:sty m:val="p"/>
                      </m:rPr>
                      <a:rPr lang="el-GR" sz="2800" b="0" i="1" smtClean="0">
                        <a:latin typeface="Cambria Math"/>
                      </a:rPr>
                      <m:t>Σ</m:t>
                    </m:r>
                    <m:r>
                      <a:rPr lang="en-US" sz="2800" b="0" i="1" smtClean="0">
                        <a:latin typeface="Cambria Math"/>
                      </a:rPr>
                      <m:t>,  </m:t>
                    </m:r>
                    <m:d>
                      <m:dPr>
                        <m:begChr m:val="["/>
                        <m:endChr m:val="]"/>
                        <m:ctrlPr>
                          <a:rPr lang="en-US" sz="2800" b="0" i="1" smtClean="0">
                            <a:latin typeface="Cambria Math"/>
                          </a:rPr>
                        </m:ctrlPr>
                      </m:dPr>
                      <m:e>
                        <m:r>
                          <m:rPr>
                            <m:sty m:val="p"/>
                          </m:rPr>
                          <a:rPr lang="el-GR" sz="2800" b="0" i="1" smtClean="0">
                            <a:latin typeface="Cambria Math"/>
                          </a:rPr>
                          <m:t>Χ</m:t>
                        </m:r>
                        <m:r>
                          <a:rPr lang="en-US" sz="2800" b="0" i="1" smtClean="0">
                            <a:latin typeface="Cambria Math"/>
                          </a:rPr>
                          <m:t>= </m:t>
                        </m:r>
                        <m:r>
                          <m:rPr>
                            <m:sty m:val="p"/>
                          </m:rPr>
                          <a:rPr lang="el-GR" sz="2800" b="0" i="1" smtClean="0">
                            <a:latin typeface="Cambria Math"/>
                          </a:rPr>
                          <m:t>χ</m:t>
                        </m:r>
                      </m:e>
                    </m:d>
                    <m:r>
                      <a:rPr lang="en-US" sz="2800" b="0" i="1" smtClean="0">
                        <a:latin typeface="Cambria Math"/>
                      </a:rPr>
                      <m:t>,</m:t>
                    </m:r>
                    <m:d>
                      <m:dPr>
                        <m:begChr m:val="["/>
                        <m:endChr m:val="]"/>
                        <m:ctrlPr>
                          <a:rPr lang="en-US" sz="2800" i="1">
                            <a:latin typeface="Cambria Math"/>
                          </a:rPr>
                        </m:ctrlPr>
                      </m:dPr>
                      <m:e>
                        <m:r>
                          <m:rPr>
                            <m:sty m:val="p"/>
                          </m:rPr>
                          <a:rPr lang="el-GR" sz="2800" i="1">
                            <a:latin typeface="Cambria Math"/>
                          </a:rPr>
                          <m:t>Ψ</m:t>
                        </m:r>
                        <m:r>
                          <a:rPr lang="en-US" sz="2800" i="1">
                            <a:latin typeface="Cambria Math"/>
                          </a:rPr>
                          <m:t>= </m:t>
                        </m:r>
                        <m:r>
                          <m:rPr>
                            <m:sty m:val="p"/>
                          </m:rPr>
                          <a:rPr lang="el-GR" sz="2800" i="1">
                            <a:latin typeface="Cambria Math"/>
                          </a:rPr>
                          <m:t>ψ</m:t>
                        </m:r>
                      </m:e>
                    </m:d>
                    <m:r>
                      <a:rPr lang="en-US" sz="2800" b="0" i="1" smtClean="0">
                        <a:latin typeface="Cambria Math"/>
                      </a:rPr>
                      <m:t>, </m:t>
                    </m:r>
                    <m:r>
                      <m:rPr>
                        <m:sty m:val="p"/>
                      </m:rPr>
                      <a:rPr lang="el-GR" sz="2800" b="0" i="1" smtClean="0">
                        <a:latin typeface="Cambria Math"/>
                      </a:rPr>
                      <m:t>Α</m:t>
                    </m:r>
                    <m:r>
                      <a:rPr lang="en-US" sz="2800" b="0" i="1" smtClean="0">
                        <a:latin typeface="Cambria Math"/>
                      </a:rPr>
                      <m:t>, </m:t>
                    </m:r>
                    <m:r>
                      <m:rPr>
                        <m:sty m:val="p"/>
                      </m:rPr>
                      <a:rPr lang="el-GR" sz="2800" b="0" i="1" smtClean="0">
                        <a:latin typeface="Cambria Math"/>
                      </a:rPr>
                      <m:t>Δ</m:t>
                    </m:r>
                    <m:r>
                      <a:rPr lang="en-US" sz="2800" b="0" i="1" smtClean="0">
                        <a:latin typeface="Cambria Math"/>
                      </a:rPr>
                      <m:t>, </m:t>
                    </m:r>
                    <m:r>
                      <m:rPr>
                        <m:sty m:val="p"/>
                      </m:rPr>
                      <a:rPr lang="el-GR" sz="2800" b="0" i="1" smtClean="0">
                        <a:latin typeface="Cambria Math"/>
                      </a:rPr>
                      <m:t>Π</m:t>
                    </m:r>
                  </m:oMath>
                </a14:m>
                <a:r>
                  <a:rPr lang="en-US" sz="2800" dirty="0" smtClean="0"/>
                  <a:t>) x (</a:t>
                </a:r>
                <a14:m>
                  <m:oMath xmlns:m="http://schemas.openxmlformats.org/officeDocument/2006/math">
                    <m:r>
                      <m:rPr>
                        <m:sty m:val="p"/>
                      </m:rPr>
                      <a:rPr lang="el-GR" sz="2800" i="1">
                        <a:latin typeface="Cambria Math"/>
                      </a:rPr>
                      <m:t>Σ</m:t>
                    </m:r>
                    <m:r>
                      <a:rPr lang="en-US" sz="2800" b="0" i="1" smtClean="0">
                        <a:latin typeface="Cambria Math"/>
                      </a:rPr>
                      <m:t>′</m:t>
                    </m:r>
                    <m:r>
                      <a:rPr lang="en-US" sz="2800" i="1">
                        <a:latin typeface="Cambria Math"/>
                      </a:rPr>
                      <m:t>,  </m:t>
                    </m:r>
                    <m:d>
                      <m:dPr>
                        <m:begChr m:val="["/>
                        <m:endChr m:val="]"/>
                        <m:ctrlPr>
                          <a:rPr lang="en-US" sz="2800" i="1">
                            <a:latin typeface="Cambria Math"/>
                          </a:rPr>
                        </m:ctrlPr>
                      </m:dPr>
                      <m:e>
                        <m:r>
                          <m:rPr>
                            <m:sty m:val="p"/>
                          </m:rPr>
                          <a:rPr lang="el-GR" sz="2800" i="1">
                            <a:latin typeface="Cambria Math"/>
                          </a:rPr>
                          <m:t>Χ</m:t>
                        </m:r>
                        <m:r>
                          <a:rPr lang="en-US" sz="2800" b="0" i="1" smtClean="0">
                            <a:latin typeface="Cambria Math"/>
                          </a:rPr>
                          <m:t>′</m:t>
                        </m:r>
                        <m:r>
                          <a:rPr lang="en-US" sz="2800" i="1">
                            <a:latin typeface="Cambria Math"/>
                          </a:rPr>
                          <m:t>= </m:t>
                        </m:r>
                        <m:r>
                          <m:rPr>
                            <m:sty m:val="p"/>
                          </m:rPr>
                          <a:rPr lang="el-GR" sz="2800" i="1">
                            <a:latin typeface="Cambria Math"/>
                          </a:rPr>
                          <m:t>χ</m:t>
                        </m:r>
                      </m:e>
                    </m:d>
                    <m:r>
                      <a:rPr lang="en-US" sz="2800" i="1">
                        <a:latin typeface="Cambria Math"/>
                      </a:rPr>
                      <m:t>,</m:t>
                    </m:r>
                    <m:d>
                      <m:dPr>
                        <m:begChr m:val="["/>
                        <m:endChr m:val="]"/>
                        <m:ctrlPr>
                          <a:rPr lang="en-US" sz="2800" i="1">
                            <a:latin typeface="Cambria Math"/>
                          </a:rPr>
                        </m:ctrlPr>
                      </m:dPr>
                      <m:e>
                        <m:r>
                          <m:rPr>
                            <m:sty m:val="p"/>
                          </m:rPr>
                          <a:rPr lang="el-GR" sz="2800" i="1">
                            <a:latin typeface="Cambria Math"/>
                          </a:rPr>
                          <m:t>Ψ</m:t>
                        </m:r>
                        <m:r>
                          <a:rPr lang="en-US" sz="2800" b="0" i="1" smtClean="0">
                            <a:latin typeface="Cambria Math"/>
                          </a:rPr>
                          <m:t>′</m:t>
                        </m:r>
                        <m:r>
                          <a:rPr lang="en-US" sz="2800" i="1">
                            <a:latin typeface="Cambria Math"/>
                          </a:rPr>
                          <m:t>= </m:t>
                        </m:r>
                        <m:r>
                          <m:rPr>
                            <m:sty m:val="p"/>
                          </m:rPr>
                          <a:rPr lang="el-GR" sz="2800" i="1">
                            <a:latin typeface="Cambria Math"/>
                          </a:rPr>
                          <m:t>ψ</m:t>
                        </m:r>
                      </m:e>
                    </m:d>
                  </m:oMath>
                </a14:m>
                <a:r>
                  <a:rPr lang="en-US" sz="2800" dirty="0" smtClean="0"/>
                  <a:t>)</a:t>
                </a:r>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12107" y="2115269"/>
                <a:ext cx="9144000" cy="523220"/>
              </a:xfrm>
              <a:prstGeom prst="rect">
                <a:avLst/>
              </a:prstGeom>
              <a:blipFill rotWithShape="1">
                <a:blip r:embed="rId3"/>
                <a:stretch>
                  <a:fillRect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0" y="2590800"/>
                <a:ext cx="9139881" cy="523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b="0" i="1" smtClean="0">
                              <a:latin typeface="+mj-lt"/>
                            </a:rPr>
                          </m:ctrlPr>
                        </m:dPr>
                        <m:e>
                          <m:r>
                            <a:rPr lang="en-US" i="1">
                              <a:latin typeface="+mj-lt"/>
                            </a:rPr>
                            <m:t>𝑐𝑢𝑟𝑟𝑒𝑛𝑡𝑆𝑡𝑎𝑡𝑒</m:t>
                          </m:r>
                          <m:r>
                            <m:rPr>
                              <m:nor/>
                            </m:rPr>
                            <a:rPr lang="en-US" dirty="0">
                              <a:latin typeface="Arial" panose="020B0604020202020204" pitchFamily="34" charset="0"/>
                              <a:cs typeface="Arial" panose="020B0604020202020204" pitchFamily="34" charset="0"/>
                            </a:rPr>
                            <m:t> </m:t>
                          </m:r>
                          <m:r>
                            <a:rPr lang="en-US" b="0" i="1" smtClean="0">
                              <a:latin typeface="+mj-lt"/>
                            </a:rPr>
                            <m:t>, </m:t>
                          </m:r>
                          <m:d>
                            <m:dPr>
                              <m:begChr m:val="["/>
                              <m:endChr m:val="]"/>
                              <m:ctrlPr>
                                <a:rPr lang="en-US" b="0" i="1" smtClean="0">
                                  <a:latin typeface="+mj-lt"/>
                                </a:rPr>
                              </m:ctrlPr>
                            </m:dPr>
                            <m:e>
                              <m:r>
                                <a:rPr lang="en-US" b="0" i="1" smtClean="0">
                                  <a:latin typeface="+mj-lt"/>
                                </a:rPr>
                                <m:t>𝑐h𝑎𝑛𝑛𝑒𝑙</m:t>
                              </m:r>
                              <m:r>
                                <a:rPr lang="en-US" b="0" i="1" smtClean="0">
                                  <a:latin typeface="+mj-lt"/>
                                </a:rPr>
                                <m:t>=</m:t>
                              </m:r>
                              <m:r>
                                <a:rPr lang="en-US" b="0" i="1" smtClean="0">
                                  <a:latin typeface="+mj-lt"/>
                                </a:rPr>
                                <m:t>𝑖𝑛𝑝𝑢𝑡</m:t>
                              </m:r>
                              <m:r>
                                <a:rPr lang="en-US" b="0" i="1" smtClean="0">
                                  <a:latin typeface="+mj-lt"/>
                                </a:rPr>
                                <m:t>,…</m:t>
                              </m:r>
                            </m:e>
                          </m:d>
                          <m:r>
                            <a:rPr lang="en-US" b="0" i="1" smtClean="0">
                              <a:latin typeface="+mj-lt"/>
                            </a:rPr>
                            <m:t>, </m:t>
                          </m:r>
                          <m:d>
                            <m:dPr>
                              <m:begChr m:val="["/>
                              <m:endChr m:val="]"/>
                              <m:ctrlPr>
                                <a:rPr lang="en-US" b="0" i="1" smtClean="0">
                                  <a:latin typeface="+mj-lt"/>
                                </a:rPr>
                              </m:ctrlPr>
                            </m:dPr>
                            <m:e>
                              <m:r>
                                <a:rPr lang="en-US" b="0" i="1" smtClean="0">
                                  <a:latin typeface="+mj-lt"/>
                                </a:rPr>
                                <m:t>𝑚𝑒𝑚𝑜𝑟𝑦</m:t>
                              </m:r>
                              <m:r>
                                <a:rPr lang="en-US" b="0" i="1" smtClean="0">
                                  <a:latin typeface="+mj-lt"/>
                                </a:rPr>
                                <m:t>=</m:t>
                              </m:r>
                              <m:r>
                                <a:rPr lang="en-US" b="0" i="1" smtClean="0">
                                  <a:latin typeface="+mj-lt"/>
                                </a:rPr>
                                <m:t>𝑖𝑛𝑝𝑢𝑡</m:t>
                              </m:r>
                              <m:r>
                                <a:rPr lang="en-US" b="0" i="1" smtClean="0">
                                  <a:latin typeface="+mj-lt"/>
                                </a:rPr>
                                <m:t>, …</m:t>
                              </m:r>
                            </m:e>
                          </m:d>
                          <m:r>
                            <a:rPr lang="en-US" b="0" i="1" smtClean="0">
                              <a:latin typeface="+mj-lt"/>
                            </a:rPr>
                            <m:t>, </m:t>
                          </m:r>
                          <m:r>
                            <a:rPr lang="en-US" b="0" i="1" smtClean="0">
                              <a:latin typeface="+mj-lt"/>
                            </a:rPr>
                            <m:t>𝑝𝑟𝑖𝑜𝑟𝑖𝑡𝑦</m:t>
                          </m:r>
                          <m:r>
                            <a:rPr lang="en-US" b="0" i="1" smtClean="0">
                              <a:latin typeface="+mj-lt"/>
                            </a:rPr>
                            <m:t>, </m:t>
                          </m:r>
                          <m:r>
                            <a:rPr lang="en-US" b="0" i="1" smtClean="0">
                              <a:latin typeface="+mj-lt"/>
                            </a:rPr>
                            <m:t>𝑑𝑢𝑟𝑎𝑡𝑖𝑜𝑛</m:t>
                          </m:r>
                          <m:r>
                            <a:rPr lang="en-US" b="0" i="1" smtClean="0">
                              <a:latin typeface="+mj-lt"/>
                            </a:rPr>
                            <m:t>, </m:t>
                          </m:r>
                          <m:r>
                            <a:rPr lang="en-US" b="0" i="1" smtClean="0">
                              <a:latin typeface="+mj-lt"/>
                            </a:rPr>
                            <m:t>𝑝𝑟𝑜𝑏𝑎𝑏𝑖𝑙𝑖𝑡𝑦</m:t>
                          </m:r>
                        </m:e>
                      </m:d>
                      <m:r>
                        <a:rPr lang="en-US" b="0" i="1" smtClean="0">
                          <a:latin typeface="+mj-lt"/>
                        </a:rPr>
                        <m:t>𝑥</m:t>
                      </m:r>
                    </m:oMath>
                  </m:oMathPara>
                </a14:m>
                <a:endParaRPr lang="en-US" b="0" i="1" dirty="0" smtClean="0">
                  <a:latin typeface="Arial" panose="020B0604020202020204" pitchFamily="34" charset="0"/>
                  <a:cs typeface="Arial" panose="020B0604020202020204" pitchFamily="34" charset="0"/>
                </a:endParaRPr>
              </a:p>
              <a:p>
                <a:pPr algn="r"/>
                <a:r>
                  <a:rPr lang="en-US" b="0" dirty="0" smtClean="0">
                    <a:latin typeface="Arial" panose="020B0604020202020204" pitchFamily="34" charset="0"/>
                    <a:cs typeface="Arial" panose="020B0604020202020204" pitchFamily="34" charset="0"/>
                  </a:rPr>
                  <a:t>	</a:t>
                </a:r>
                <a14:m>
                  <m:oMath xmlns:m="http://schemas.openxmlformats.org/officeDocument/2006/math">
                    <m:r>
                      <a:rPr lang="en-US" b="0" i="1" smtClean="0">
                        <a:latin typeface="+mj-lt"/>
                      </a:rPr>
                      <m:t>(</m:t>
                    </m:r>
                    <m:r>
                      <a:rPr lang="en-US" b="0" i="1" smtClean="0">
                        <a:latin typeface="+mj-lt"/>
                      </a:rPr>
                      <m:t>𝑛𝑒𝑥𝑡𝑆𝑡𝑎𝑡𝑒</m:t>
                    </m:r>
                    <m:r>
                      <a:rPr lang="en-US" b="0" i="1" smtClean="0">
                        <a:latin typeface="+mj-lt"/>
                      </a:rPr>
                      <m:t>, </m:t>
                    </m:r>
                    <m:d>
                      <m:dPr>
                        <m:begChr m:val="["/>
                        <m:endChr m:val="]"/>
                        <m:ctrlPr>
                          <a:rPr lang="en-US" b="0" i="1" smtClean="0">
                            <a:latin typeface="+mj-lt"/>
                          </a:rPr>
                        </m:ctrlPr>
                      </m:dPr>
                      <m:e>
                        <m:r>
                          <a:rPr lang="en-US" b="0" i="1" smtClean="0">
                            <a:latin typeface="+mj-lt"/>
                          </a:rPr>
                          <m:t>𝑐h𝑎𝑛𝑛𝑒𝑙</m:t>
                        </m:r>
                        <m:r>
                          <a:rPr lang="en-US" b="0" i="1" smtClean="0">
                            <a:latin typeface="+mj-lt"/>
                          </a:rPr>
                          <m:t>=</m:t>
                        </m:r>
                        <m:r>
                          <a:rPr lang="en-US" b="0" i="1" smtClean="0">
                            <a:latin typeface="+mj-lt"/>
                          </a:rPr>
                          <m:t>𝑜𝑢𝑡𝑝𝑢𝑡</m:t>
                        </m:r>
                        <m:r>
                          <a:rPr lang="en-US" b="0" i="1" smtClean="0">
                            <a:latin typeface="+mj-lt"/>
                          </a:rPr>
                          <m:t>,…</m:t>
                        </m:r>
                      </m:e>
                    </m:d>
                    <m:r>
                      <a:rPr lang="en-US" b="0" i="1" smtClean="0">
                        <a:latin typeface="+mj-lt"/>
                      </a:rPr>
                      <m:t>, [</m:t>
                    </m:r>
                    <m:r>
                      <a:rPr lang="en-US" b="0" i="1" smtClean="0">
                        <a:latin typeface="+mj-lt"/>
                      </a:rPr>
                      <m:t>𝑚𝑒𝑚𝑜𝑟𝑦</m:t>
                    </m:r>
                    <m:r>
                      <a:rPr lang="en-US" b="0" i="1" smtClean="0">
                        <a:latin typeface="+mj-lt"/>
                      </a:rPr>
                      <m:t>=</m:t>
                    </m:r>
                    <m:r>
                      <a:rPr lang="en-US" b="0" i="1" smtClean="0">
                        <a:latin typeface="+mj-lt"/>
                      </a:rPr>
                      <m:t>𝑜𝑢𝑡𝑝𝑢𝑡</m:t>
                    </m:r>
                    <m:r>
                      <a:rPr lang="en-US" b="0" i="1" smtClean="0">
                        <a:latin typeface="+mj-lt"/>
                      </a:rPr>
                      <m:t>, …])</m:t>
                    </m:r>
                  </m:oMath>
                </a14:m>
                <a:endParaRPr lang="en-US" dirty="0">
                  <a:latin typeface="Arial" panose="020B0604020202020204" pitchFamily="34" charset="0"/>
                  <a:cs typeface="Arial" panose="020B0604020202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0" y="2590800"/>
                <a:ext cx="9139881" cy="523220"/>
              </a:xfrm>
              <a:prstGeom prst="rect">
                <a:avLst/>
              </a:prstGeom>
              <a:blipFill rotWithShape="1">
                <a:blip r:embed="rId4"/>
                <a:stretch>
                  <a:fillRect b="-4651"/>
                </a:stretch>
              </a:blipFill>
            </p:spPr>
            <p:txBody>
              <a:bodyPr/>
              <a:lstStyle/>
              <a:p>
                <a:r>
                  <a:rPr lang="en-US">
                    <a:noFill/>
                  </a:rPr>
                  <a:t> </a:t>
                </a:r>
              </a:p>
            </p:txBody>
          </p:sp>
        </mc:Fallback>
      </mc:AlternateContent>
      <p:pic>
        <p:nvPicPr>
          <p:cNvPr id="1032" name="Picture 8" descr="Inline image 1"/>
          <p:cNvPicPr>
            <a:picLocks noChangeAspect="1" noChangeArrowheads="1"/>
          </p:cNvPicPr>
          <p:nvPr/>
        </p:nvPicPr>
        <p:blipFill rotWithShape="1">
          <a:blip r:embed="rId5">
            <a:extLst>
              <a:ext uri="{28A0092B-C50C-407E-A947-70E740481C1C}">
                <a14:useLocalDpi xmlns:a14="http://schemas.microsoft.com/office/drawing/2010/main" val="0"/>
              </a:ext>
            </a:extLst>
          </a:blip>
          <a:srcRect t="8000" b="22270"/>
          <a:stretch/>
        </p:blipFill>
        <p:spPr bwMode="auto">
          <a:xfrm>
            <a:off x="3043881" y="4114800"/>
            <a:ext cx="6096000" cy="265670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3043881" y="4114800"/>
            <a:ext cx="0" cy="274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43881" y="4114800"/>
            <a:ext cx="61122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774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988" y="152400"/>
            <a:ext cx="8042276" cy="1336956"/>
          </a:xfrm>
        </p:spPr>
        <p:txBody>
          <a:bodyPr/>
          <a:lstStyle/>
          <a:p>
            <a:r>
              <a:rPr lang="en-US" dirty="0" smtClean="0"/>
              <a:t>Validation</a:t>
            </a:r>
            <a:endParaRPr lang="en-US" dirty="0"/>
          </a:p>
        </p:txBody>
      </p:sp>
      <p:sp>
        <p:nvSpPr>
          <p:cNvPr id="5" name="Oval 4"/>
          <p:cNvSpPr/>
          <p:nvPr/>
        </p:nvSpPr>
        <p:spPr>
          <a:xfrm>
            <a:off x="3200534" y="2594518"/>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endParaRPr lang="en-US" dirty="0">
              <a:solidFill>
                <a:schemeClr val="tx1"/>
              </a:solidFill>
            </a:endParaRPr>
          </a:p>
        </p:txBody>
      </p:sp>
      <p:sp>
        <p:nvSpPr>
          <p:cNvPr id="6" name="Oval 5"/>
          <p:cNvSpPr/>
          <p:nvPr/>
        </p:nvSpPr>
        <p:spPr>
          <a:xfrm>
            <a:off x="5388328" y="2594518"/>
            <a:ext cx="381000" cy="381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8" name="Oval 7"/>
          <p:cNvSpPr/>
          <p:nvPr/>
        </p:nvSpPr>
        <p:spPr>
          <a:xfrm>
            <a:off x="3525738" y="3509738"/>
            <a:ext cx="381000" cy="381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4147313" y="3509738"/>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t>
            </a:r>
            <a:endParaRPr lang="en-US" dirty="0">
              <a:solidFill>
                <a:schemeClr val="tx1"/>
              </a:solidFill>
            </a:endParaRPr>
          </a:p>
        </p:txBody>
      </p:sp>
      <p:cxnSp>
        <p:nvCxnSpPr>
          <p:cNvPr id="12" name="Straight Connector 11"/>
          <p:cNvCxnSpPr>
            <a:stCxn id="70" idx="4"/>
            <a:endCxn id="5" idx="7"/>
          </p:cNvCxnSpPr>
          <p:nvPr/>
        </p:nvCxnSpPr>
        <p:spPr>
          <a:xfrm flipH="1">
            <a:off x="3525738" y="2127249"/>
            <a:ext cx="1002575" cy="52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0" idx="4"/>
            <a:endCxn id="6" idx="1"/>
          </p:cNvCxnSpPr>
          <p:nvPr/>
        </p:nvCxnSpPr>
        <p:spPr>
          <a:xfrm>
            <a:off x="4528313" y="2127249"/>
            <a:ext cx="915811" cy="52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73" idx="0"/>
          </p:cNvCxnSpPr>
          <p:nvPr/>
        </p:nvCxnSpPr>
        <p:spPr>
          <a:xfrm flipH="1">
            <a:off x="3142945" y="2975518"/>
            <a:ext cx="248089" cy="53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4"/>
            <a:endCxn id="8" idx="0"/>
          </p:cNvCxnSpPr>
          <p:nvPr/>
        </p:nvCxnSpPr>
        <p:spPr>
          <a:xfrm>
            <a:off x="3391034" y="2975518"/>
            <a:ext cx="325204" cy="53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4"/>
            <a:endCxn id="9" idx="0"/>
          </p:cNvCxnSpPr>
          <p:nvPr/>
        </p:nvCxnSpPr>
        <p:spPr>
          <a:xfrm flipH="1">
            <a:off x="4337813" y="2975518"/>
            <a:ext cx="1241015" cy="53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4"/>
            <a:endCxn id="68" idx="0"/>
          </p:cNvCxnSpPr>
          <p:nvPr/>
        </p:nvCxnSpPr>
        <p:spPr>
          <a:xfrm>
            <a:off x="5578828" y="2975518"/>
            <a:ext cx="0" cy="53422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64711" y="4953000"/>
            <a:ext cx="3980095" cy="1200329"/>
          </a:xfrm>
          <a:prstGeom prst="rect">
            <a:avLst/>
          </a:prstGeom>
          <a:noFill/>
        </p:spPr>
        <p:txBody>
          <a:bodyPr wrap="square" rtlCol="0">
            <a:spAutoFit/>
          </a:bodyPr>
          <a:lstStyle/>
          <a:p>
            <a:pPr algn="ctr"/>
            <a:r>
              <a:rPr lang="en-US" sz="3600" dirty="0" smtClean="0"/>
              <a:t>Safety </a:t>
            </a:r>
            <a:r>
              <a:rPr lang="en-US" sz="3600" dirty="0" smtClean="0"/>
              <a:t>Properties</a:t>
            </a:r>
          </a:p>
          <a:p>
            <a:pPr algn="ctr"/>
            <a:r>
              <a:rPr lang="en-US" sz="1800" dirty="0" smtClean="0"/>
              <a:t>“This actor never has more than 5 enabled transitions.”</a:t>
            </a:r>
            <a:endParaRPr lang="en-US" sz="1800" dirty="0"/>
          </a:p>
        </p:txBody>
      </p:sp>
      <p:sp>
        <p:nvSpPr>
          <p:cNvPr id="23" name="Oval 22"/>
          <p:cNvSpPr/>
          <p:nvPr/>
        </p:nvSpPr>
        <p:spPr>
          <a:xfrm>
            <a:off x="4795718" y="3509738"/>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24" name="Oval 23"/>
          <p:cNvSpPr/>
          <p:nvPr/>
        </p:nvSpPr>
        <p:spPr>
          <a:xfrm>
            <a:off x="5941402" y="3516126"/>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a:t>
            </a:r>
            <a:endParaRPr lang="en-US" dirty="0">
              <a:solidFill>
                <a:schemeClr val="tx1"/>
              </a:solidFill>
            </a:endParaRPr>
          </a:p>
        </p:txBody>
      </p:sp>
      <p:sp>
        <p:nvSpPr>
          <p:cNvPr id="25" name="Oval 24"/>
          <p:cNvSpPr/>
          <p:nvPr/>
        </p:nvSpPr>
        <p:spPr>
          <a:xfrm>
            <a:off x="6504164" y="3516126"/>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t>
            </a:r>
            <a:endParaRPr lang="en-US" dirty="0">
              <a:solidFill>
                <a:schemeClr val="tx1"/>
              </a:solidFill>
            </a:endParaRPr>
          </a:p>
        </p:txBody>
      </p:sp>
      <p:sp>
        <p:nvSpPr>
          <p:cNvPr id="26" name="Oval 25"/>
          <p:cNvSpPr/>
          <p:nvPr/>
        </p:nvSpPr>
        <p:spPr>
          <a:xfrm>
            <a:off x="7047470" y="3516126"/>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a:t>
            </a:r>
            <a:endParaRPr lang="en-US" dirty="0">
              <a:solidFill>
                <a:schemeClr val="tx1"/>
              </a:solidFill>
            </a:endParaRPr>
          </a:p>
        </p:txBody>
      </p:sp>
      <p:cxnSp>
        <p:nvCxnSpPr>
          <p:cNvPr id="27" name="Straight Connector 26"/>
          <p:cNvCxnSpPr>
            <a:stCxn id="6" idx="4"/>
            <a:endCxn id="23" idx="0"/>
          </p:cNvCxnSpPr>
          <p:nvPr/>
        </p:nvCxnSpPr>
        <p:spPr>
          <a:xfrm flipH="1">
            <a:off x="4986218" y="2975518"/>
            <a:ext cx="592610" cy="53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4"/>
            <a:endCxn id="24" idx="0"/>
          </p:cNvCxnSpPr>
          <p:nvPr/>
        </p:nvCxnSpPr>
        <p:spPr>
          <a:xfrm>
            <a:off x="5578828" y="2975518"/>
            <a:ext cx="553074" cy="540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 idx="4"/>
            <a:endCxn id="25" idx="0"/>
          </p:cNvCxnSpPr>
          <p:nvPr/>
        </p:nvCxnSpPr>
        <p:spPr>
          <a:xfrm>
            <a:off x="5578828" y="2975518"/>
            <a:ext cx="1115836" cy="540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 idx="4"/>
            <a:endCxn id="26" idx="0"/>
          </p:cNvCxnSpPr>
          <p:nvPr/>
        </p:nvCxnSpPr>
        <p:spPr>
          <a:xfrm>
            <a:off x="5578828" y="2975518"/>
            <a:ext cx="1659142" cy="540608"/>
          </a:xfrm>
          <a:prstGeom prst="line">
            <a:avLst/>
          </a:prstGeom>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5388328" y="3509738"/>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endParaRPr lang="en-US" dirty="0">
              <a:solidFill>
                <a:schemeClr val="tx1"/>
              </a:solidFill>
            </a:endParaRPr>
          </a:p>
        </p:txBody>
      </p:sp>
      <p:sp>
        <p:nvSpPr>
          <p:cNvPr id="70" name="Oval 69"/>
          <p:cNvSpPr/>
          <p:nvPr/>
        </p:nvSpPr>
        <p:spPr>
          <a:xfrm>
            <a:off x="4337813" y="1746249"/>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73" name="Oval 72"/>
          <p:cNvSpPr/>
          <p:nvPr/>
        </p:nvSpPr>
        <p:spPr>
          <a:xfrm>
            <a:off x="2952445" y="3509738"/>
            <a:ext cx="381000" cy="381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93" name="Straight Connector 92"/>
          <p:cNvCxnSpPr>
            <a:stCxn id="8" idx="4"/>
          </p:cNvCxnSpPr>
          <p:nvPr/>
        </p:nvCxnSpPr>
        <p:spPr>
          <a:xfrm flipH="1">
            <a:off x="3391034" y="3890738"/>
            <a:ext cx="325204"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 idx="4"/>
          </p:cNvCxnSpPr>
          <p:nvPr/>
        </p:nvCxnSpPr>
        <p:spPr>
          <a:xfrm flipH="1">
            <a:off x="1878514" y="3890738"/>
            <a:ext cx="1837724"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 idx="4"/>
          </p:cNvCxnSpPr>
          <p:nvPr/>
        </p:nvCxnSpPr>
        <p:spPr>
          <a:xfrm flipH="1">
            <a:off x="3000481" y="3890738"/>
            <a:ext cx="715757"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4"/>
          </p:cNvCxnSpPr>
          <p:nvPr/>
        </p:nvCxnSpPr>
        <p:spPr>
          <a:xfrm>
            <a:off x="3716238" y="3890738"/>
            <a:ext cx="0"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 idx="4"/>
          </p:cNvCxnSpPr>
          <p:nvPr/>
        </p:nvCxnSpPr>
        <p:spPr>
          <a:xfrm>
            <a:off x="3716238" y="3890738"/>
            <a:ext cx="431075"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 idx="4"/>
          </p:cNvCxnSpPr>
          <p:nvPr/>
        </p:nvCxnSpPr>
        <p:spPr>
          <a:xfrm>
            <a:off x="3716238" y="3890738"/>
            <a:ext cx="812075"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 idx="4"/>
          </p:cNvCxnSpPr>
          <p:nvPr/>
        </p:nvCxnSpPr>
        <p:spPr>
          <a:xfrm flipH="1">
            <a:off x="2514600" y="3890738"/>
            <a:ext cx="1201638"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 idx="4"/>
          </p:cNvCxnSpPr>
          <p:nvPr/>
        </p:nvCxnSpPr>
        <p:spPr>
          <a:xfrm>
            <a:off x="3716238" y="3890738"/>
            <a:ext cx="1242082" cy="868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5" idx="4"/>
          </p:cNvCxnSpPr>
          <p:nvPr/>
        </p:nvCxnSpPr>
        <p:spPr>
          <a:xfrm flipH="1">
            <a:off x="6504164" y="3897126"/>
            <a:ext cx="190500" cy="8621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25" idx="4"/>
          </p:cNvCxnSpPr>
          <p:nvPr/>
        </p:nvCxnSpPr>
        <p:spPr>
          <a:xfrm>
            <a:off x="6694664" y="3897126"/>
            <a:ext cx="352806" cy="86210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52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000" b="0" i="0" u="none" strike="noStrike" cap="none" baseline="0" dirty="0">
                <a:solidFill>
                  <a:schemeClr val="accent1"/>
                </a:solidFill>
                <a:latin typeface="Arial"/>
                <a:ea typeface="Arial"/>
                <a:cs typeface="Arial"/>
                <a:sym typeface="Arial"/>
              </a:rPr>
              <a:t>Workload </a:t>
            </a:r>
            <a:r>
              <a:rPr lang="en-US" sz="4000" b="0" i="0" u="none" strike="noStrike" cap="none" baseline="0" dirty="0" smtClean="0">
                <a:solidFill>
                  <a:schemeClr val="accent1"/>
                </a:solidFill>
                <a:latin typeface="Arial"/>
                <a:ea typeface="Arial"/>
                <a:cs typeface="Arial"/>
                <a:sym typeface="Arial"/>
              </a:rPr>
              <a:t>Is </a:t>
            </a:r>
            <a:r>
              <a:rPr lang="en-US" sz="4000" b="0" i="0" u="none" strike="noStrike" cap="none" baseline="0" dirty="0">
                <a:solidFill>
                  <a:schemeClr val="accent1"/>
                </a:solidFill>
                <a:latin typeface="Arial"/>
                <a:ea typeface="Arial"/>
                <a:cs typeface="Arial"/>
                <a:sym typeface="Arial"/>
              </a:rPr>
              <a:t>Multi-Dimensional</a:t>
            </a:r>
          </a:p>
        </p:txBody>
      </p:sp>
      <p:sp>
        <p:nvSpPr>
          <p:cNvPr id="113" name="Shape 113"/>
          <p:cNvSpPr/>
          <p:nvPr/>
        </p:nvSpPr>
        <p:spPr>
          <a:xfrm>
            <a:off x="549275" y="1600200"/>
            <a:ext cx="8042276" cy="4343399"/>
          </a:xfrm>
          <a:prstGeom prst="rect">
            <a:avLst/>
          </a:prstGeom>
          <a:blipFill>
            <a:blip r:embed="rId3"/>
            <a:stretch>
              <a:fillRect/>
            </a:stretch>
          </a:blipFill>
        </p:spPr>
      </p:sp>
      <p:sp>
        <p:nvSpPr>
          <p:cNvPr id="115" name="Shape 115"/>
          <p:cNvSpPr txBox="1"/>
          <p:nvPr/>
        </p:nvSpPr>
        <p:spPr>
          <a:xfrm>
            <a:off x="640445" y="6393803"/>
            <a:ext cx="1290587"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NASA TLX</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49275" y="-294095"/>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3600" b="0" i="0" u="none" strike="noStrike" cap="none" baseline="0" dirty="0">
                <a:solidFill>
                  <a:schemeClr val="accent1"/>
                </a:solidFill>
                <a:latin typeface="Arial"/>
                <a:ea typeface="Arial"/>
                <a:cs typeface="Arial"/>
                <a:sym typeface="Arial"/>
              </a:rPr>
              <a:t>Performance </a:t>
            </a:r>
            <a:r>
              <a:rPr lang="en-US" sz="3600" b="0" i="0" u="none" strike="noStrike" cap="none" baseline="0" dirty="0" smtClean="0">
                <a:solidFill>
                  <a:schemeClr val="accent1"/>
                </a:solidFill>
                <a:latin typeface="Arial"/>
                <a:ea typeface="Arial"/>
                <a:cs typeface="Arial"/>
                <a:sym typeface="Arial"/>
              </a:rPr>
              <a:t>Is What </a:t>
            </a:r>
            <a:r>
              <a:rPr lang="en-US" sz="3600" b="0" i="0" u="none" strike="noStrike" cap="none" baseline="0" dirty="0">
                <a:solidFill>
                  <a:schemeClr val="accent1"/>
                </a:solidFill>
                <a:latin typeface="Arial"/>
                <a:ea typeface="Arial"/>
                <a:cs typeface="Arial"/>
                <a:sym typeface="Arial"/>
              </a:rPr>
              <a:t>Really Matters</a:t>
            </a:r>
          </a:p>
        </p:txBody>
      </p:sp>
      <p:sp>
        <p:nvSpPr>
          <p:cNvPr id="121" name="Shape 121"/>
          <p:cNvSpPr txBox="1">
            <a:spLocks noGrp="1"/>
          </p:cNvSpPr>
          <p:nvPr>
            <p:ph type="body" idx="1"/>
          </p:nvPr>
        </p:nvSpPr>
        <p:spPr>
          <a:xfrm>
            <a:off x="347361" y="1209384"/>
            <a:ext cx="8423498" cy="4343400"/>
          </a:xfrm>
          <a:prstGeom prst="rect">
            <a:avLst/>
          </a:prstGeom>
          <a:noFill/>
          <a:ln>
            <a:noFill/>
          </a:ln>
        </p:spPr>
        <p:txBody>
          <a:bodyPr lIns="91425" tIns="45700" rIns="91425" bIns="45700" anchor="t" anchorCtr="0">
            <a:noAutofit/>
          </a:bodyPr>
          <a:lstStyle/>
          <a:p>
            <a:pPr marL="0" marR="0" lvl="0" indent="0" algn="l" rtl="0">
              <a:spcBef>
                <a:spcPts val="2000"/>
              </a:spcBef>
              <a:buClr>
                <a:srgbClr val="6DB7D7"/>
              </a:buClr>
              <a:buSzPct val="25000"/>
              <a:buFont typeface="Arial"/>
              <a:buNone/>
            </a:pPr>
            <a:r>
              <a:rPr lang="en-US" sz="2400" b="0" i="0" u="none" strike="noStrike" cap="none" baseline="0" dirty="0">
                <a:solidFill>
                  <a:srgbClr val="595959"/>
                </a:solidFill>
                <a:latin typeface="Arial"/>
                <a:ea typeface="Arial"/>
                <a:cs typeface="Arial"/>
                <a:sym typeface="Arial"/>
              </a:rPr>
              <a:t>“[It] is not workload </a:t>
            </a:r>
            <a:r>
              <a:rPr lang="en-US" sz="2400" b="0" i="1" u="none" strike="noStrike" cap="none" baseline="0" dirty="0">
                <a:solidFill>
                  <a:srgbClr val="595959"/>
                </a:solidFill>
                <a:latin typeface="Arial"/>
                <a:ea typeface="Arial"/>
                <a:cs typeface="Arial"/>
                <a:sym typeface="Arial"/>
              </a:rPr>
              <a:t>per se</a:t>
            </a:r>
            <a:r>
              <a:rPr lang="en-US" sz="2400" b="0" i="0" u="none" strike="noStrike" cap="none" baseline="0" dirty="0">
                <a:solidFill>
                  <a:srgbClr val="595959"/>
                </a:solidFill>
                <a:latin typeface="Arial"/>
                <a:ea typeface="Arial"/>
                <a:cs typeface="Arial"/>
                <a:sym typeface="Arial"/>
              </a:rPr>
              <a:t> … [It] is whether the [human] can perform her job, with any margin of attention for </a:t>
            </a:r>
            <a:r>
              <a:rPr lang="en-US" sz="2400" b="0" i="0" u="none" strike="noStrike" cap="none" baseline="0" dirty="0" smtClean="0">
                <a:solidFill>
                  <a:srgbClr val="595959"/>
                </a:solidFill>
                <a:latin typeface="Arial"/>
                <a:ea typeface="Arial"/>
                <a:cs typeface="Arial"/>
                <a:sym typeface="Arial"/>
              </a:rPr>
              <a:t>unforeseen </a:t>
            </a:r>
            <a:r>
              <a:rPr lang="en-US" sz="2400" b="0" i="0" u="none" strike="noStrike" cap="none" baseline="0" dirty="0">
                <a:solidFill>
                  <a:srgbClr val="595959"/>
                </a:solidFill>
                <a:latin typeface="Arial"/>
                <a:ea typeface="Arial"/>
                <a:cs typeface="Arial"/>
                <a:sym typeface="Arial"/>
              </a:rPr>
              <a:t>circumstances, stress, or complexities … [which] certainly do arise.” (Sheridan, p. 301)</a:t>
            </a:r>
          </a:p>
        </p:txBody>
      </p:sp>
      <p:sp>
        <p:nvSpPr>
          <p:cNvPr id="122" name="Shape 122"/>
          <p:cNvSpPr/>
          <p:nvPr/>
        </p:nvSpPr>
        <p:spPr>
          <a:xfrm>
            <a:off x="2194396" y="2637700"/>
            <a:ext cx="5119294" cy="4114799"/>
          </a:xfrm>
          <a:prstGeom prst="rect">
            <a:avLst/>
          </a:prstGeom>
          <a:blipFill>
            <a:blip r:embed="rId3"/>
            <a:stretch>
              <a:fillRect/>
            </a:stretch>
          </a:blipFill>
        </p:spPr>
      </p:sp>
      <p:sp>
        <p:nvSpPr>
          <p:cNvPr id="123" name="Shape 123"/>
          <p:cNvSpPr txBox="1"/>
          <p:nvPr/>
        </p:nvSpPr>
        <p:spPr>
          <a:xfrm>
            <a:off x="343030" y="6415628"/>
            <a:ext cx="1943522"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Sheridan p. 307</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000" b="0" i="0" u="none" strike="noStrike" cap="none" baseline="0">
                <a:solidFill>
                  <a:schemeClr val="accent1"/>
                </a:solidFill>
                <a:latin typeface="Arial"/>
                <a:ea typeface="Arial"/>
                <a:cs typeface="Arial"/>
                <a:sym typeface="Arial"/>
              </a:rPr>
              <a:t>Elements of Workload Models:</a:t>
            </a:r>
            <a:br>
              <a:rPr lang="en-US" sz="4000" b="0" i="0" u="none" strike="noStrike" cap="none" baseline="0">
                <a:solidFill>
                  <a:schemeClr val="accent1"/>
                </a:solidFill>
                <a:latin typeface="Arial"/>
                <a:ea typeface="Arial"/>
                <a:cs typeface="Arial"/>
                <a:sym typeface="Arial"/>
              </a:rPr>
            </a:br>
            <a:r>
              <a:rPr lang="en-US" sz="4000" b="0" i="0" u="none" strike="noStrike" cap="none" baseline="0">
                <a:solidFill>
                  <a:schemeClr val="accent1"/>
                </a:solidFill>
                <a:latin typeface="Arial"/>
                <a:ea typeface="Arial"/>
                <a:cs typeface="Arial"/>
                <a:sym typeface="Arial"/>
              </a:rPr>
              <a:t>Key Historical Storylines</a:t>
            </a:r>
          </a:p>
        </p:txBody>
      </p:sp>
      <p:sp>
        <p:nvSpPr>
          <p:cNvPr id="130" name="Shape 130"/>
          <p:cNvSpPr txBox="1">
            <a:spLocks noGrp="1"/>
          </p:cNvSpPr>
          <p:nvPr>
            <p:ph type="body" idx="1"/>
          </p:nvPr>
        </p:nvSpPr>
        <p:spPr>
          <a:xfrm>
            <a:off x="549275" y="1600200"/>
            <a:ext cx="5442698" cy="4804579"/>
          </a:xfrm>
          <a:prstGeom prst="rect">
            <a:avLst/>
          </a:prstGeom>
          <a:noFill/>
          <a:ln>
            <a:noFill/>
          </a:ln>
        </p:spPr>
        <p:txBody>
          <a:bodyPr lIns="91425" tIns="45700" rIns="91425" bIns="45700" anchor="t" anchorCtr="0">
            <a:noAutofit/>
          </a:bodyPr>
          <a:lstStyle/>
          <a:p>
            <a:pPr marL="349250" marR="0" lvl="0" indent="-349250" algn="l" rtl="0">
              <a:lnSpc>
                <a:spcPct val="120000"/>
              </a:lnSpc>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Time-and-motion and management science: The Gilbreths and F. W. Taylor</a:t>
            </a:r>
          </a:p>
          <a:p>
            <a:pPr marL="349250" marR="0" lvl="0" indent="-349250" algn="l" rtl="0">
              <a:lnSpc>
                <a:spcPct val="120000"/>
              </a:lnSpc>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Human-machine interaction:       Tom Sheridan and Don Norman</a:t>
            </a:r>
          </a:p>
          <a:p>
            <a:pPr marL="349250" marR="0" lvl="0" indent="-349250" algn="l" rtl="0">
              <a:lnSpc>
                <a:spcPct val="120000"/>
              </a:lnSpc>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Organizational effects:          Peter Drucker and Kenneth Arrow</a:t>
            </a:r>
          </a:p>
          <a:p>
            <a:pPr marL="349250" marR="0" lvl="0" indent="-349250" algn="l" rtl="0">
              <a:lnSpc>
                <a:spcPct val="120000"/>
              </a:lnSpc>
              <a:spcBef>
                <a:spcPts val="2000"/>
              </a:spcBef>
              <a:buClr>
                <a:srgbClr val="6DB7D7"/>
              </a:buClr>
              <a:buSzPct val="111111"/>
              <a:buFont typeface="Arial"/>
              <a:buChar char="•"/>
            </a:pPr>
            <a:r>
              <a:rPr lang="en-US" sz="2400" b="0" i="0" u="none" strike="noStrike" cap="none" baseline="0">
                <a:solidFill>
                  <a:srgbClr val="595959"/>
                </a:solidFill>
                <a:latin typeface="Arial"/>
                <a:ea typeface="Arial"/>
                <a:cs typeface="Arial"/>
                <a:sym typeface="Arial"/>
              </a:rPr>
              <a:t>Formal cognitive models:       John Anderson and Alan Newell</a:t>
            </a:r>
          </a:p>
        </p:txBody>
      </p:sp>
      <p:sp>
        <p:nvSpPr>
          <p:cNvPr id="131" name="Shape 131"/>
          <p:cNvSpPr/>
          <p:nvPr/>
        </p:nvSpPr>
        <p:spPr>
          <a:xfrm>
            <a:off x="5991973" y="3182080"/>
            <a:ext cx="690372" cy="954449"/>
          </a:xfrm>
          <a:prstGeom prst="rect">
            <a:avLst/>
          </a:prstGeom>
          <a:blipFill>
            <a:blip r:embed="rId3"/>
            <a:stretch>
              <a:fillRect/>
            </a:stretch>
          </a:blipFill>
        </p:spPr>
      </p:sp>
      <p:sp>
        <p:nvSpPr>
          <p:cNvPr id="132" name="Shape 132"/>
          <p:cNvSpPr/>
          <p:nvPr/>
        </p:nvSpPr>
        <p:spPr>
          <a:xfrm>
            <a:off x="5988828" y="4271426"/>
            <a:ext cx="921923" cy="960119"/>
          </a:xfrm>
          <a:prstGeom prst="rect">
            <a:avLst/>
          </a:prstGeom>
          <a:blipFill>
            <a:blip r:embed="rId4"/>
            <a:stretch>
              <a:fillRect/>
            </a:stretch>
          </a:blipFill>
        </p:spPr>
      </p:sp>
      <p:sp>
        <p:nvSpPr>
          <p:cNvPr id="133" name="Shape 133"/>
          <p:cNvSpPr/>
          <p:nvPr/>
        </p:nvSpPr>
        <p:spPr>
          <a:xfrm>
            <a:off x="7147611" y="4271426"/>
            <a:ext cx="960118" cy="960118"/>
          </a:xfrm>
          <a:prstGeom prst="rect">
            <a:avLst/>
          </a:prstGeom>
          <a:blipFill>
            <a:blip r:embed="rId5"/>
            <a:stretch>
              <a:fillRect/>
            </a:stretch>
          </a:blipFill>
        </p:spPr>
      </p:sp>
      <p:sp>
        <p:nvSpPr>
          <p:cNvPr id="134" name="Shape 134"/>
          <p:cNvSpPr/>
          <p:nvPr/>
        </p:nvSpPr>
        <p:spPr>
          <a:xfrm>
            <a:off x="5991973" y="5510833"/>
            <a:ext cx="768095" cy="960118"/>
          </a:xfrm>
          <a:prstGeom prst="rect">
            <a:avLst/>
          </a:prstGeom>
          <a:blipFill>
            <a:blip r:embed="rId6"/>
            <a:stretch>
              <a:fillRect/>
            </a:stretch>
          </a:blipFill>
        </p:spPr>
      </p:sp>
      <p:sp>
        <p:nvSpPr>
          <p:cNvPr id="135" name="Shape 135"/>
          <p:cNvSpPr/>
          <p:nvPr/>
        </p:nvSpPr>
        <p:spPr>
          <a:xfrm>
            <a:off x="6995671" y="5510833"/>
            <a:ext cx="1048790" cy="960119"/>
          </a:xfrm>
          <a:prstGeom prst="rect">
            <a:avLst/>
          </a:prstGeom>
          <a:blipFill>
            <a:blip r:embed="rId7"/>
            <a:stretch>
              <a:fillRect/>
            </a:stretch>
          </a:blipFill>
        </p:spPr>
      </p:sp>
      <p:sp>
        <p:nvSpPr>
          <p:cNvPr id="136" name="Shape 136"/>
          <p:cNvSpPr/>
          <p:nvPr/>
        </p:nvSpPr>
        <p:spPr>
          <a:xfrm>
            <a:off x="7345514" y="1921147"/>
            <a:ext cx="902722" cy="960118"/>
          </a:xfrm>
          <a:prstGeom prst="rect">
            <a:avLst/>
          </a:prstGeom>
          <a:blipFill>
            <a:blip r:embed="rId8"/>
            <a:stretch>
              <a:fillRect/>
            </a:stretch>
          </a:blipFill>
        </p:spPr>
      </p:sp>
      <p:sp>
        <p:nvSpPr>
          <p:cNvPr id="137" name="Shape 137"/>
          <p:cNvSpPr/>
          <p:nvPr/>
        </p:nvSpPr>
        <p:spPr>
          <a:xfrm>
            <a:off x="5991973" y="1921147"/>
            <a:ext cx="1135140" cy="960119"/>
          </a:xfrm>
          <a:prstGeom prst="rect">
            <a:avLst/>
          </a:prstGeom>
          <a:blipFill>
            <a:blip r:embed="rId9"/>
            <a:stretch>
              <a:fillRect/>
            </a:stretch>
          </a:blipFill>
        </p:spPr>
      </p:sp>
      <p:sp>
        <p:nvSpPr>
          <p:cNvPr id="138" name="Shape 138"/>
          <p:cNvSpPr/>
          <p:nvPr/>
        </p:nvSpPr>
        <p:spPr>
          <a:xfrm>
            <a:off x="6995671" y="3182080"/>
            <a:ext cx="1194942" cy="960118"/>
          </a:xfrm>
          <a:prstGeom prst="rect">
            <a:avLst/>
          </a:prstGeom>
          <a:blipFill>
            <a:blip r:embed="rId10"/>
            <a:stretch>
              <a:fillRect/>
            </a:stretch>
          </a:blipFill>
        </p:spPr>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549275" y="-22696"/>
            <a:ext cx="8042276" cy="880279"/>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3600" b="0" i="0" u="none" strike="noStrike" cap="none" baseline="0" dirty="0">
                <a:solidFill>
                  <a:schemeClr val="accent1"/>
                </a:solidFill>
                <a:latin typeface="Arial"/>
                <a:ea typeface="Arial"/>
                <a:cs typeface="Arial"/>
                <a:sym typeface="Arial"/>
              </a:rPr>
              <a:t>Automation </a:t>
            </a:r>
            <a:r>
              <a:rPr lang="en-US" sz="3600" b="0" i="0" u="none" strike="noStrike" cap="none" baseline="0" dirty="0" smtClean="0">
                <a:solidFill>
                  <a:schemeClr val="accent1"/>
                </a:solidFill>
                <a:latin typeface="Arial"/>
                <a:ea typeface="Arial"/>
                <a:cs typeface="Arial"/>
                <a:sym typeface="Arial"/>
              </a:rPr>
              <a:t>May </a:t>
            </a:r>
            <a:r>
              <a:rPr lang="en-US" sz="3600" dirty="0"/>
              <a:t>N</a:t>
            </a:r>
            <a:r>
              <a:rPr lang="en-US" sz="3600" b="0" i="0" u="none" strike="noStrike" cap="none" baseline="0" dirty="0" smtClean="0">
                <a:solidFill>
                  <a:schemeClr val="accent1"/>
                </a:solidFill>
                <a:latin typeface="Arial"/>
                <a:ea typeface="Arial"/>
                <a:cs typeface="Arial"/>
                <a:sym typeface="Arial"/>
              </a:rPr>
              <a:t>ot </a:t>
            </a:r>
            <a:r>
              <a:rPr lang="en-US" sz="3600" dirty="0"/>
              <a:t>B</a:t>
            </a:r>
            <a:r>
              <a:rPr lang="en-US" sz="3600" b="0" i="0" u="none" strike="noStrike" cap="none" baseline="0" dirty="0" smtClean="0">
                <a:solidFill>
                  <a:schemeClr val="accent1"/>
                </a:solidFill>
                <a:latin typeface="Arial"/>
                <a:ea typeface="Arial"/>
                <a:cs typeface="Arial"/>
                <a:sym typeface="Arial"/>
              </a:rPr>
              <a:t>e </a:t>
            </a:r>
            <a:r>
              <a:rPr lang="en-US" sz="3600" dirty="0"/>
              <a:t>T</a:t>
            </a:r>
            <a:r>
              <a:rPr lang="en-US" sz="3600" b="0" i="0" u="none" strike="noStrike" cap="none" baseline="0" dirty="0" smtClean="0">
                <a:solidFill>
                  <a:schemeClr val="accent1"/>
                </a:solidFill>
                <a:latin typeface="Arial"/>
                <a:ea typeface="Arial"/>
                <a:cs typeface="Arial"/>
                <a:sym typeface="Arial"/>
              </a:rPr>
              <a:t>he </a:t>
            </a:r>
            <a:r>
              <a:rPr lang="en-US" sz="3600" b="0" i="0" u="none" strike="noStrike" cap="none" baseline="0" dirty="0">
                <a:solidFill>
                  <a:schemeClr val="accent1"/>
                </a:solidFill>
                <a:latin typeface="Arial"/>
                <a:ea typeface="Arial"/>
                <a:cs typeface="Arial"/>
                <a:sym typeface="Arial"/>
              </a:rPr>
              <a:t>Answer</a:t>
            </a:r>
          </a:p>
        </p:txBody>
      </p:sp>
      <p:sp>
        <p:nvSpPr>
          <p:cNvPr id="145" name="Shape 145"/>
          <p:cNvSpPr txBox="1">
            <a:spLocks noGrp="1"/>
          </p:cNvSpPr>
          <p:nvPr>
            <p:ph type="body" idx="1"/>
          </p:nvPr>
        </p:nvSpPr>
        <p:spPr>
          <a:xfrm>
            <a:off x="549275" y="1003120"/>
            <a:ext cx="8042276" cy="5360441"/>
          </a:xfrm>
          <a:prstGeom prst="rect">
            <a:avLst/>
          </a:prstGeom>
          <a:noFill/>
          <a:ln>
            <a:noFill/>
          </a:ln>
        </p:spPr>
        <p:txBody>
          <a:bodyPr lIns="91425" tIns="45700" rIns="91425" bIns="45700" anchor="t" anchorCtr="0">
            <a:noAutofit/>
          </a:bodyPr>
          <a:lstStyle/>
          <a:p>
            <a:pPr marL="349250" marR="0" lvl="0" indent="-349250" algn="l" rtl="0">
              <a:spcBef>
                <a:spcPts val="20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 new technology will not render managers superfluous or replace them by mere technicians.  On the contrary, [autonomy] will demand many more managers.”  </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Peter Drucker, The Practice of Management 1957</a:t>
            </a:r>
          </a:p>
          <a:p>
            <a:pPr marL="349250" marR="0" lvl="0" indent="-349250" algn="l" rtl="0">
              <a:spcBef>
                <a:spcPts val="20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 the increased interest in human factors among engineers reflects the irony that the more advanced a control system is, so the more crucial may be the contribution of the human operator”</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Lisanne Bainbridge, Ironies of Automation, 1983</a:t>
            </a:r>
          </a:p>
          <a:p>
            <a:pPr marL="349250" marR="0" lvl="0" indent="-349250" algn="l" rtl="0">
              <a:spcBef>
                <a:spcPts val="2000"/>
              </a:spcBef>
              <a:buClr>
                <a:srgbClr val="6DB7D7"/>
              </a:buClr>
              <a:buSzPct val="108333"/>
              <a:buFont typeface="Arial"/>
              <a:buChar char="•"/>
            </a:pPr>
            <a:r>
              <a:rPr lang="en-US" sz="2000" b="0" i="0" u="none" strike="noStrike" cap="none" baseline="0">
                <a:solidFill>
                  <a:srgbClr val="595959"/>
                </a:solidFill>
                <a:latin typeface="Arial"/>
                <a:ea typeface="Arial"/>
                <a:cs typeface="Arial"/>
                <a:sym typeface="Arial"/>
              </a:rPr>
              <a:t>“The problem … is that the automation is at an intermediate level of intelligence, powerful enough to take over control that used to be done by people, but not powerful enough to handle all abnormalities … the automation should either be made less intelligent or more so.”</a:t>
            </a:r>
          </a:p>
          <a:p>
            <a:pPr marL="685800" marR="0" lvl="1" indent="-342900" algn="l" rtl="0">
              <a:spcBef>
                <a:spcPts val="600"/>
              </a:spcBef>
              <a:buClr>
                <a:srgbClr val="205C77"/>
              </a:buClr>
              <a:buSzPct val="111111"/>
              <a:buFont typeface="Arial"/>
              <a:buChar char="•"/>
            </a:pPr>
            <a:r>
              <a:rPr lang="en-US" sz="1800" b="0" i="0" u="none" strike="noStrike" cap="none" baseline="0">
                <a:solidFill>
                  <a:srgbClr val="595959"/>
                </a:solidFill>
                <a:latin typeface="Arial"/>
                <a:ea typeface="Arial"/>
                <a:cs typeface="Arial"/>
                <a:sym typeface="Arial"/>
              </a:rPr>
              <a:t>Don Norman, The Problem of Automation, 1990</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p:nvPr/>
        </p:nvSpPr>
        <p:spPr>
          <a:xfrm>
            <a:off x="549275" y="1346095"/>
            <a:ext cx="8042276" cy="5015268"/>
          </a:xfrm>
          <a:prstGeom prst="rect">
            <a:avLst/>
          </a:prstGeom>
          <a:blipFill>
            <a:blip r:embed="rId3"/>
            <a:stretch>
              <a:fillRect/>
            </a:stretch>
          </a:blipFill>
        </p:spPr>
      </p:sp>
      <p:sp>
        <p:nvSpPr>
          <p:cNvPr id="153" name="Shape 153"/>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a:solidFill>
                  <a:schemeClr val="accent1"/>
                </a:solidFill>
                <a:latin typeface="Arial"/>
                <a:ea typeface="Arial"/>
                <a:cs typeface="Arial"/>
                <a:sym typeface="Arial"/>
              </a:rPr>
              <a:t>Workload Models Can Facilitate Effective Design</a:t>
            </a:r>
          </a:p>
        </p:txBody>
      </p:sp>
      <p:sp>
        <p:nvSpPr>
          <p:cNvPr id="154" name="Shape 154"/>
          <p:cNvSpPr txBox="1"/>
          <p:nvPr/>
        </p:nvSpPr>
        <p:spPr>
          <a:xfrm>
            <a:off x="8010356" y="6488667"/>
            <a:ext cx="1133644"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Arial"/>
                <a:ea typeface="Arial"/>
                <a:cs typeface="Arial"/>
                <a:sym typeface="Arial"/>
              </a:rPr>
              <a:t>Verplank</a:t>
            </a:r>
          </a:p>
        </p:txBody>
      </p:sp>
      <p:sp>
        <p:nvSpPr>
          <p:cNvPr id="155" name="Shape 155"/>
          <p:cNvSpPr/>
          <p:nvPr/>
        </p:nvSpPr>
        <p:spPr>
          <a:xfrm>
            <a:off x="8144092" y="108056"/>
            <a:ext cx="888065" cy="960118"/>
          </a:xfrm>
          <a:prstGeom prst="rect">
            <a:avLst/>
          </a:prstGeom>
          <a:blipFill>
            <a:blip r:embed="rId4"/>
            <a:stretch>
              <a:fillRect/>
            </a:stretch>
          </a:blipFill>
        </p:spPr>
      </p:sp>
      <p:sp>
        <p:nvSpPr>
          <p:cNvPr id="156" name="Shape 156"/>
          <p:cNvSpPr txBox="1"/>
          <p:nvPr/>
        </p:nvSpPr>
        <p:spPr>
          <a:xfrm>
            <a:off x="2684989" y="3731862"/>
            <a:ext cx="2319639"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Comic Sans MS"/>
                <a:ea typeface="Comic Sans MS"/>
                <a:cs typeface="Comic Sans MS"/>
                <a:sym typeface="Comic Sans MS"/>
              </a:rPr>
              <a:t>&amp; SPECIFICATION</a:t>
            </a:r>
          </a:p>
        </p:txBody>
      </p:sp>
      <p:sp>
        <p:nvSpPr>
          <p:cNvPr id="157" name="Shape 157"/>
          <p:cNvSpPr txBox="1"/>
          <p:nvPr/>
        </p:nvSpPr>
        <p:spPr>
          <a:xfrm>
            <a:off x="2551669" y="6394782"/>
            <a:ext cx="2314342" cy="369332"/>
          </a:xfrm>
          <a:prstGeom prst="rect">
            <a:avLst/>
          </a:prstGeom>
          <a:noFill/>
          <a:ln>
            <a:noFill/>
          </a:ln>
        </p:spPr>
        <p:txBody>
          <a:bodyPr lIns="91425" tIns="45700" rIns="91425" bIns="45700" anchor="t" anchorCtr="0">
            <a:noAutofit/>
          </a:bodyPr>
          <a:lstStyle/>
          <a:p>
            <a:pPr marL="0" marR="0" lvl="0" indent="0" algn="l" rtl="0">
              <a:buSzPct val="25000"/>
              <a:buNone/>
            </a:pPr>
            <a:r>
              <a:rPr lang="en-US" sz="1800" b="0" i="0" u="none" strike="noStrike" cap="none" baseline="0">
                <a:solidFill>
                  <a:schemeClr val="dk1"/>
                </a:solidFill>
                <a:latin typeface="Comic Sans MS"/>
                <a:ea typeface="Comic Sans MS"/>
                <a:cs typeface="Comic Sans MS"/>
                <a:sym typeface="Comic Sans MS"/>
              </a:rPr>
              <a:t>MODEL-CHECKING</a:t>
            </a:r>
          </a:p>
        </p:txBody>
      </p:sp>
      <p:sp>
        <p:nvSpPr>
          <p:cNvPr id="158" name="Shape 158"/>
          <p:cNvSpPr/>
          <p:nvPr/>
        </p:nvSpPr>
        <p:spPr>
          <a:xfrm>
            <a:off x="549275" y="5636787"/>
            <a:ext cx="5968226" cy="807319"/>
          </a:xfrm>
          <a:prstGeom prst="ellipse">
            <a:avLst/>
          </a:prstGeom>
          <a:gradFill>
            <a:gsLst>
              <a:gs pos="0">
                <a:srgbClr val="2080AB">
                  <a:alpha val="0"/>
                </a:srgbClr>
              </a:gs>
              <a:gs pos="69000">
                <a:srgbClr val="83C2DD">
                  <a:alpha val="0"/>
                </a:srgbClr>
              </a:gs>
              <a:gs pos="100000">
                <a:srgbClr val="BFE0ED">
                  <a:alpha val="0"/>
                </a:srgbClr>
              </a:gs>
            </a:gsLst>
            <a:path path="circle">
              <a:fillToRect l="50000" t="50000" r="50000" b="50000"/>
            </a:path>
            <a:tileRect/>
          </a:gradFill>
          <a:ln w="12700" cap="flat">
            <a:solidFill>
              <a:srgbClr val="287A9E"/>
            </a:solidFill>
            <a:prstDash val="solid"/>
            <a:round/>
            <a:headEnd type="none" w="med" len="med"/>
            <a:tailEnd type="none" w="med" len="med"/>
          </a:ln>
        </p:spPr>
        <p:txBody>
          <a:bodyPr lIns="91425" tIns="45700" rIns="91425" bIns="45700" anchor="ctr" anchorCtr="0">
            <a:noAutofit/>
          </a:bodyPr>
          <a:lstStyle/>
          <a:p>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549275" y="107576"/>
            <a:ext cx="8042276" cy="1336956"/>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Arial"/>
              <a:buNone/>
            </a:pPr>
            <a:r>
              <a:rPr lang="en-US" sz="4600" b="0" i="0" u="none" strike="noStrike" cap="none" baseline="0" dirty="0">
                <a:solidFill>
                  <a:schemeClr val="accent1"/>
                </a:solidFill>
                <a:latin typeface="Arial"/>
                <a:ea typeface="Arial"/>
                <a:cs typeface="Arial"/>
                <a:sym typeface="Arial"/>
              </a:rPr>
              <a:t>What Can Model Tell Us </a:t>
            </a:r>
            <a:r>
              <a:rPr lang="en-US" sz="4600" b="0" i="0" u="none" strike="noStrike" cap="none" baseline="0" dirty="0" smtClean="0">
                <a:solidFill>
                  <a:schemeClr val="accent1"/>
                </a:solidFill>
                <a:latin typeface="Arial"/>
                <a:ea typeface="Arial"/>
                <a:cs typeface="Arial"/>
                <a:sym typeface="Arial"/>
              </a:rPr>
              <a:t>About </a:t>
            </a:r>
            <a:r>
              <a:rPr lang="en-US" sz="4600" b="0" i="0" u="none" strike="noStrike" cap="none" baseline="0" dirty="0">
                <a:solidFill>
                  <a:schemeClr val="accent1"/>
                </a:solidFill>
                <a:latin typeface="Arial"/>
                <a:ea typeface="Arial"/>
                <a:cs typeface="Arial"/>
                <a:sym typeface="Arial"/>
              </a:rPr>
              <a:t>Workload?</a:t>
            </a:r>
          </a:p>
        </p:txBody>
      </p:sp>
      <p:grpSp>
        <p:nvGrpSpPr>
          <p:cNvPr id="165" name="Shape 165"/>
          <p:cNvGrpSpPr/>
          <p:nvPr/>
        </p:nvGrpSpPr>
        <p:grpSpPr>
          <a:xfrm>
            <a:off x="1122237" y="1601151"/>
            <a:ext cx="6940924" cy="4341496"/>
            <a:chOff x="572962" y="951"/>
            <a:chExt cx="6940924" cy="4341496"/>
          </a:xfrm>
        </p:grpSpPr>
        <p:sp>
          <p:nvSpPr>
            <p:cNvPr id="166" name="Shape 166"/>
            <p:cNvSpPr/>
            <p:nvPr/>
          </p:nvSpPr>
          <p:spPr>
            <a:xfrm>
              <a:off x="2508548" y="2361881"/>
              <a:ext cx="3025177" cy="1980566"/>
            </a:xfrm>
            <a:prstGeom prst="ellipse">
              <a:avLst/>
            </a:prstGeom>
            <a:gradFill>
              <a:gsLst>
                <a:gs pos="0">
                  <a:srgbClr val="1E7EAA"/>
                </a:gs>
                <a:gs pos="31000">
                  <a:srgbClr val="1E7EAA"/>
                </a:gs>
                <a:gs pos="100000">
                  <a:srgbClr val="BEDDEC"/>
                </a:gs>
              </a:gsLst>
              <a:lin ang="5400000" scaled="0"/>
            </a:gradFill>
            <a:ln>
              <a:noFill/>
            </a:ln>
          </p:spPr>
          <p:txBody>
            <a:bodyPr lIns="17125" tIns="17125" rIns="17125" bIns="17125" anchor="ctr" anchorCtr="0">
              <a:noAutofit/>
            </a:bodyPr>
            <a:lstStyle/>
            <a:p>
              <a:pPr marL="0" marR="0" lvl="0" indent="0" algn="ctr" rtl="0">
                <a:lnSpc>
                  <a:spcPct val="90000"/>
                </a:lnSpc>
                <a:spcBef>
                  <a:spcPts val="0"/>
                </a:spcBef>
                <a:spcAft>
                  <a:spcPts val="945"/>
                </a:spcAft>
                <a:buSzPct val="25000"/>
                <a:buNone/>
              </a:pPr>
              <a:r>
                <a:rPr lang="en-US" sz="2700" b="0" i="0" u="none" strike="noStrike" cap="none" baseline="0">
                  <a:solidFill>
                    <a:schemeClr val="dk1"/>
                  </a:solidFill>
                  <a:latin typeface="Arial"/>
                  <a:ea typeface="Arial"/>
                  <a:cs typeface="Arial"/>
                  <a:sym typeface="Arial"/>
                </a:rPr>
                <a:t>Workload Management</a:t>
              </a:r>
            </a:p>
          </p:txBody>
        </p:sp>
        <p:sp>
          <p:nvSpPr>
            <p:cNvPr id="167" name="Shape 167"/>
            <p:cNvSpPr/>
            <p:nvPr/>
          </p:nvSpPr>
          <p:spPr>
            <a:xfrm rot="-8956284">
              <a:off x="1406647" y="1969170"/>
              <a:ext cx="1525400" cy="564460"/>
            </a:xfrm>
            <a:prstGeom prst="leftArrow">
              <a:avLst>
                <a:gd name="adj1" fmla="val 60000"/>
                <a:gd name="adj2" fmla="val 50000"/>
              </a:avLst>
            </a:prstGeom>
            <a:gradFill>
              <a:gsLst>
                <a:gs pos="0">
                  <a:srgbClr val="B4D4E2"/>
                </a:gs>
                <a:gs pos="31000">
                  <a:srgbClr val="B4D4E2"/>
                </a:gs>
                <a:gs pos="100000">
                  <a:srgbClr val="E8F4F8"/>
                </a:gs>
              </a:gsLst>
              <a:lin ang="5400000" scaled="0"/>
            </a:gradFill>
            <a:ln>
              <a:noFill/>
            </a:ln>
          </p:spPr>
          <p:txBody>
            <a:bodyPr lIns="91425" tIns="91425" rIns="91425" bIns="91425" anchor="ctr" anchorCtr="0">
              <a:noAutofit/>
            </a:bodyPr>
            <a:lstStyle/>
            <a:p>
              <a:endParaRPr/>
            </a:p>
          </p:txBody>
        </p:sp>
        <p:sp>
          <p:nvSpPr>
            <p:cNvPr id="168" name="Shape 168"/>
            <p:cNvSpPr/>
            <p:nvPr/>
          </p:nvSpPr>
          <p:spPr>
            <a:xfrm>
              <a:off x="572962" y="1109067"/>
              <a:ext cx="1881537" cy="1505231"/>
            </a:xfrm>
            <a:prstGeom prst="roundRect">
              <a:avLst>
                <a:gd name="adj" fmla="val 10000"/>
              </a:avLst>
            </a:prstGeom>
            <a:gradFill>
              <a:gsLst>
                <a:gs pos="0">
                  <a:srgbClr val="1E7EAA"/>
                </a:gs>
                <a:gs pos="31000">
                  <a:srgbClr val="1E7EAA"/>
                </a:gs>
                <a:gs pos="100000">
                  <a:srgbClr val="BEDDEC"/>
                </a:gs>
              </a:gsLst>
              <a:lin ang="5400000" scaled="0"/>
            </a:gradFill>
            <a:ln>
              <a:noFill/>
            </a:ln>
          </p:spPr>
          <p:txBody>
            <a:bodyPr lIns="57150" tIns="57150" rIns="57150" bIns="57150" anchor="ctr" anchorCtr="0">
              <a:noAutofit/>
            </a:bodyPr>
            <a:lstStyle/>
            <a:p>
              <a:pPr marL="0" marR="0" lvl="0" indent="0" algn="ctr" rtl="0">
                <a:lnSpc>
                  <a:spcPct val="90000"/>
                </a:lnSpc>
                <a:spcBef>
                  <a:spcPts val="0"/>
                </a:spcBef>
                <a:spcAft>
                  <a:spcPts val="1050"/>
                </a:spcAft>
                <a:buSzPct val="25000"/>
                <a:buNone/>
              </a:pPr>
              <a:r>
                <a:rPr lang="en-US" sz="3000" b="0" i="0" u="none" strike="noStrike" cap="none" baseline="0">
                  <a:solidFill>
                    <a:schemeClr val="dk1"/>
                  </a:solidFill>
                  <a:latin typeface="Arial"/>
                  <a:ea typeface="Arial"/>
                  <a:cs typeface="Arial"/>
                  <a:sym typeface="Arial"/>
                </a:rPr>
                <a:t>Model Checking</a:t>
              </a:r>
            </a:p>
          </p:txBody>
        </p:sp>
        <p:sp>
          <p:nvSpPr>
            <p:cNvPr id="169" name="Shape 169"/>
            <p:cNvSpPr/>
            <p:nvPr/>
          </p:nvSpPr>
          <p:spPr>
            <a:xfrm rot="-5400000">
              <a:off x="3261209" y="1231263"/>
              <a:ext cx="1519856" cy="564461"/>
            </a:xfrm>
            <a:prstGeom prst="leftArrow">
              <a:avLst>
                <a:gd name="adj1" fmla="val 60000"/>
                <a:gd name="adj2" fmla="val 50000"/>
              </a:avLst>
            </a:prstGeom>
            <a:gradFill>
              <a:gsLst>
                <a:gs pos="0">
                  <a:srgbClr val="B4D4E2"/>
                </a:gs>
                <a:gs pos="31000">
                  <a:srgbClr val="B4D4E2"/>
                </a:gs>
                <a:gs pos="100000">
                  <a:srgbClr val="E8F4F8"/>
                </a:gs>
              </a:gsLst>
              <a:lin ang="5400000" scaled="0"/>
            </a:gradFill>
            <a:ln>
              <a:noFill/>
            </a:ln>
          </p:spPr>
          <p:txBody>
            <a:bodyPr lIns="91425" tIns="91425" rIns="91425" bIns="91425" anchor="ctr" anchorCtr="0">
              <a:noAutofit/>
            </a:bodyPr>
            <a:lstStyle/>
            <a:p>
              <a:endParaRPr/>
            </a:p>
          </p:txBody>
        </p:sp>
        <p:sp>
          <p:nvSpPr>
            <p:cNvPr id="170" name="Shape 170"/>
            <p:cNvSpPr/>
            <p:nvPr/>
          </p:nvSpPr>
          <p:spPr>
            <a:xfrm>
              <a:off x="3080367" y="951"/>
              <a:ext cx="1881537" cy="1505231"/>
            </a:xfrm>
            <a:prstGeom prst="roundRect">
              <a:avLst>
                <a:gd name="adj" fmla="val 10000"/>
              </a:avLst>
            </a:prstGeom>
            <a:gradFill>
              <a:gsLst>
                <a:gs pos="0">
                  <a:srgbClr val="1E7EAA"/>
                </a:gs>
                <a:gs pos="31000">
                  <a:srgbClr val="1E7EAA"/>
                </a:gs>
                <a:gs pos="100000">
                  <a:srgbClr val="BEDDEC"/>
                </a:gs>
              </a:gsLst>
              <a:lin ang="5400000" scaled="0"/>
            </a:gradFill>
            <a:ln>
              <a:noFill/>
            </a:ln>
          </p:spPr>
          <p:txBody>
            <a:bodyPr lIns="57150" tIns="57150" rIns="57150" bIns="57150" anchor="ctr" anchorCtr="0">
              <a:noAutofit/>
            </a:bodyPr>
            <a:lstStyle/>
            <a:p>
              <a:pPr marL="0" marR="0" lvl="0" indent="0" algn="ctr" rtl="0">
                <a:lnSpc>
                  <a:spcPct val="90000"/>
                </a:lnSpc>
                <a:spcBef>
                  <a:spcPts val="0"/>
                </a:spcBef>
                <a:spcAft>
                  <a:spcPts val="1050"/>
                </a:spcAft>
                <a:buSzPct val="25000"/>
                <a:buNone/>
              </a:pPr>
              <a:r>
                <a:rPr lang="en-US" sz="3000" b="0" i="0" u="none" strike="noStrike" cap="none" baseline="0">
                  <a:solidFill>
                    <a:schemeClr val="dk1"/>
                  </a:solidFill>
                  <a:latin typeface="Arial"/>
                  <a:ea typeface="Arial"/>
                  <a:cs typeface="Arial"/>
                  <a:sym typeface="Arial"/>
                </a:rPr>
                <a:t>Workload Elements</a:t>
              </a:r>
            </a:p>
          </p:txBody>
        </p:sp>
        <p:sp>
          <p:nvSpPr>
            <p:cNvPr id="171" name="Shape 171"/>
            <p:cNvSpPr/>
            <p:nvPr/>
          </p:nvSpPr>
          <p:spPr>
            <a:xfrm rot="-1817220">
              <a:off x="5121844" y="1972218"/>
              <a:ext cx="1557569" cy="564461"/>
            </a:xfrm>
            <a:prstGeom prst="leftArrow">
              <a:avLst>
                <a:gd name="adj1" fmla="val 60000"/>
                <a:gd name="adj2" fmla="val 50000"/>
              </a:avLst>
            </a:prstGeom>
            <a:gradFill>
              <a:gsLst>
                <a:gs pos="0">
                  <a:srgbClr val="B4D4E2"/>
                </a:gs>
                <a:gs pos="31000">
                  <a:srgbClr val="B4D4E2"/>
                </a:gs>
                <a:gs pos="100000">
                  <a:srgbClr val="E8F4F8"/>
                </a:gs>
              </a:gsLst>
              <a:lin ang="5400000" scaled="0"/>
            </a:gradFill>
            <a:ln>
              <a:noFill/>
            </a:ln>
          </p:spPr>
          <p:txBody>
            <a:bodyPr lIns="91425" tIns="91425" rIns="91425" bIns="91425" anchor="ctr" anchorCtr="0">
              <a:noAutofit/>
            </a:bodyPr>
            <a:lstStyle/>
            <a:p>
              <a:endParaRPr/>
            </a:p>
          </p:txBody>
        </p:sp>
        <p:sp>
          <p:nvSpPr>
            <p:cNvPr id="172" name="Shape 172"/>
            <p:cNvSpPr/>
            <p:nvPr/>
          </p:nvSpPr>
          <p:spPr>
            <a:xfrm>
              <a:off x="5632350" y="1109066"/>
              <a:ext cx="1881537" cy="1505231"/>
            </a:xfrm>
            <a:prstGeom prst="roundRect">
              <a:avLst>
                <a:gd name="adj" fmla="val 10000"/>
              </a:avLst>
            </a:prstGeom>
            <a:gradFill>
              <a:gsLst>
                <a:gs pos="0">
                  <a:srgbClr val="1E7EAA"/>
                </a:gs>
                <a:gs pos="31000">
                  <a:srgbClr val="1E7EAA"/>
                </a:gs>
                <a:gs pos="100000">
                  <a:srgbClr val="BEDDEC"/>
                </a:gs>
              </a:gsLst>
              <a:lin ang="5400000" scaled="0"/>
            </a:gradFill>
            <a:ln>
              <a:noFill/>
            </a:ln>
          </p:spPr>
          <p:txBody>
            <a:bodyPr lIns="57150" tIns="57150" rIns="57150" bIns="57150" anchor="ctr" anchorCtr="0">
              <a:noAutofit/>
            </a:bodyPr>
            <a:lstStyle/>
            <a:p>
              <a:pPr marL="0" marR="0" lvl="0" indent="0" algn="ctr" rtl="0">
                <a:lnSpc>
                  <a:spcPct val="90000"/>
                </a:lnSpc>
                <a:spcBef>
                  <a:spcPts val="0"/>
                </a:spcBef>
                <a:spcAft>
                  <a:spcPts val="1050"/>
                </a:spcAft>
                <a:buSzPct val="25000"/>
                <a:buNone/>
              </a:pPr>
              <a:r>
                <a:rPr lang="en-US" sz="3000" b="0" i="0" u="none" strike="noStrike" cap="none" baseline="0">
                  <a:solidFill>
                    <a:schemeClr val="dk1"/>
                  </a:solidFill>
                  <a:latin typeface="Arial"/>
                  <a:ea typeface="Arial"/>
                  <a:cs typeface="Arial"/>
                  <a:sym typeface="Arial"/>
                </a:rPr>
                <a:t>Model Specs</a:t>
              </a:r>
            </a:p>
          </p:txBody>
        </p:sp>
      </p:gr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Breeze">
  <a:themeElements>
    <a:clrScheme name="Breeze">
      <a:dk1>
        <a:srgbClr val="000000"/>
      </a:dk1>
      <a:lt1>
        <a:srgbClr val="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2261</Words>
  <Application>Microsoft Office PowerPoint</Application>
  <PresentationFormat>On-screen Show (4:3)</PresentationFormat>
  <Paragraphs>316</Paragraphs>
  <Slides>34</Slides>
  <Notes>33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Breeze</vt:lpstr>
      <vt:lpstr>CUAS Notes on Workload: A Working Document</vt:lpstr>
      <vt:lpstr>Workload Is Not Busyness</vt:lpstr>
      <vt:lpstr>Workload Depends on Expertise</vt:lpstr>
      <vt:lpstr>Workload Is Multi-Dimensional</vt:lpstr>
      <vt:lpstr>Performance Is What Really Matters</vt:lpstr>
      <vt:lpstr>Elements of Workload Models: Key Historical Storylines</vt:lpstr>
      <vt:lpstr>Automation May Not Be The Answer</vt:lpstr>
      <vt:lpstr>Workload Models Can Facilitate Effective Design</vt:lpstr>
      <vt:lpstr>What Can Model Tell Us About Workload?</vt:lpstr>
      <vt:lpstr>Workload: Possible Operational Definitions</vt:lpstr>
      <vt:lpstr>Needed</vt:lpstr>
      <vt:lpstr>Elements of Workload: Allocation of a Resource</vt:lpstr>
      <vt:lpstr>Temporal Resources</vt:lpstr>
      <vt:lpstr>Temporal Resources</vt:lpstr>
      <vt:lpstr>Cognitive Resources</vt:lpstr>
      <vt:lpstr>Cognitive Resources: Parallel Processing</vt:lpstr>
      <vt:lpstr>Cognitive Resources: Sequential Processing</vt:lpstr>
      <vt:lpstr>Cognitive Resources:  Working Memory Bottleneck</vt:lpstr>
      <vt:lpstr>Cognitive Resources: Multi-Threaded</vt:lpstr>
      <vt:lpstr>Organizational Resources</vt:lpstr>
      <vt:lpstr>Organizational Resources</vt:lpstr>
      <vt:lpstr>Algorithmic Resources</vt:lpstr>
      <vt:lpstr>Algorithmic Resources: Intelligence &amp;  Complexity</vt:lpstr>
      <vt:lpstr>WiSAR Model</vt:lpstr>
      <vt:lpstr>Directed Role Graph</vt:lpstr>
      <vt:lpstr>Directed Team Graph (DiTG)</vt:lpstr>
      <vt:lpstr>What Causes “Work”</vt:lpstr>
      <vt:lpstr>What Causes “Work”</vt:lpstr>
      <vt:lpstr>Model-Based Workload Metrics</vt:lpstr>
      <vt:lpstr>Augment Model to Enable Workload Tests: Needs Updating</vt:lpstr>
      <vt:lpstr>Possible Individual Workload Metrics: Needs Updating</vt:lpstr>
      <vt:lpstr>Possible Team   Workload Metrics: Needs Updating</vt:lpstr>
      <vt:lpstr>Validation</vt:lpstr>
      <vt:lpstr>Validation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CUAS Notes on Workload: A Working Document</dc:title>
  <dc:creator>Robert</dc:creator>
  <cp:lastModifiedBy>Robert Paul Ivie</cp:lastModifiedBy>
  <cp:revision>21</cp:revision>
  <dcterms:modified xsi:type="dcterms:W3CDTF">2013-09-21T22:00:05Z</dcterms:modified>
</cp:coreProperties>
</file>